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0"/>
  </p:notesMasterIdLst>
  <p:sldIdLst>
    <p:sldId id="256" r:id="rId2"/>
    <p:sldId id="264" r:id="rId3"/>
    <p:sldId id="257" r:id="rId4"/>
    <p:sldId id="258" r:id="rId5"/>
    <p:sldId id="259" r:id="rId6"/>
    <p:sldId id="290" r:id="rId7"/>
    <p:sldId id="291" r:id="rId8"/>
    <p:sldId id="260" r:id="rId9"/>
    <p:sldId id="265" r:id="rId10"/>
    <p:sldId id="261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5" r:id="rId21"/>
    <p:sldId id="286" r:id="rId22"/>
    <p:sldId id="287" r:id="rId23"/>
    <p:sldId id="288" r:id="rId24"/>
    <p:sldId id="268" r:id="rId25"/>
    <p:sldId id="269" r:id="rId26"/>
    <p:sldId id="266" r:id="rId27"/>
    <p:sldId id="267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95;&#1077;&#1073;&#1072;\1.%20&#1042;&#1064;&#1069;\&#1044;&#1048;&#1057;&#1057;&#1045;&#1056;\&#1057;&#1090;&#1072;&#1090;&#1080;&#1089;&#1090;&#1080;&#1082;&#1072;%20&#1042;&#1054;%20&#1074;%20&#1082;&#1086;&#1083;&#1083;&#1077;&#1076;&#1078;&#1099;\&#1044;&#1040;&#1058;&#1040;&#1057;&#1045;&#1058;%20&#1056;&#1048;&#1057;&#1050;&#1054;&#1042;&#1067;&#1045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9;&#1095;&#1077;&#1073;&#1072;\1.%20&#1042;&#1064;&#1069;\&#1044;&#1048;&#1057;&#1057;&#1045;&#1056;\&#1057;&#1090;&#1072;&#1090;&#1080;&#1089;&#1090;&#1080;&#1082;&#1072;%20&#1042;&#1054;%20&#1074;%20&#1082;&#1086;&#1083;&#1083;&#1077;&#1076;&#1078;&#1099;\&#1044;&#1040;&#1058;&#1040;&#1057;&#1045;&#1058;%20&#1056;&#1048;&#1057;&#1050;&#1054;&#1042;&#1067;&#1045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9;&#1095;&#1077;&#1073;&#1072;\1.%20&#1042;&#1064;&#1069;\&#1044;&#1048;&#1057;&#1057;&#1045;&#1056;\&#1057;&#1090;&#1072;&#1090;&#1080;&#1089;&#1090;&#1080;&#1082;&#1072;%20&#1042;&#1054;%20&#1074;%20&#1082;&#1086;&#1083;&#1083;&#1077;&#1076;&#1078;&#1099;\&#1044;&#1040;&#1058;&#1040;&#1057;&#1045;&#1058;%20&#1056;&#1048;&#1057;&#1050;&#1054;&#1042;&#1067;&#104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95;&#1077;&#1073;&#1072;\1.%20&#1042;&#1064;&#1069;\&#1044;&#1048;&#1057;&#1057;&#1045;&#1056;\&#1057;&#1090;&#1072;&#1090;&#1080;&#1089;&#1090;&#1080;&#1082;&#1072;%20&#1042;&#1054;%20&#1074;%20&#1082;&#1086;&#1083;&#1083;&#1077;&#1076;&#1078;&#1099;\&#1044;&#1040;&#1058;&#1040;&#1057;&#1045;&#1058;%20&#1056;&#1048;&#1057;&#1050;&#1054;&#1042;&#1067;&#10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002060"/>
                </a:solidFill>
              </a:rPr>
              <a:t>"среднее среднего" по шести школам ( максимум= 4) 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2088714355244125E-2"/>
          <c:y val="9.9217031777643114E-2"/>
          <c:w val="0.93758952442545018"/>
          <c:h val="0.83613169971426082"/>
        </c:manualLayout>
      </c:layout>
      <c:lineChart>
        <c:grouping val="standard"/>
        <c:ser>
          <c:idx val="0"/>
          <c:order val="0"/>
          <c:tx>
            <c:strRef>
              <c:f>Лист1!$A$9</c:f>
              <c:strCache>
                <c:ptCount val="1"/>
                <c:pt idx="0">
                  <c:v>среднее среднего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9074-4590-8137-84969F00A834}"/>
              </c:ext>
            </c:extLst>
          </c:dPt>
          <c:dLbls>
            <c:dLbl>
              <c:idx val="1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0"/>
              <c:spPr>
                <a:noFill/>
                <a:ln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Лист1!$B$9:$R$9</c:f>
              <c:numCache>
                <c:formatCode>0.0</c:formatCode>
                <c:ptCount val="17"/>
                <c:pt idx="0">
                  <c:v>3.4388888888888882</c:v>
                </c:pt>
                <c:pt idx="1">
                  <c:v>3.8583333333333338</c:v>
                </c:pt>
                <c:pt idx="2">
                  <c:v>3.5194444444444439</c:v>
                </c:pt>
                <c:pt idx="3">
                  <c:v>3.1583333333333332</c:v>
                </c:pt>
                <c:pt idx="4">
                  <c:v>3.1680555555555556</c:v>
                </c:pt>
                <c:pt idx="5">
                  <c:v>3.0111111111111111</c:v>
                </c:pt>
                <c:pt idx="6">
                  <c:v>3.2430555555555562</c:v>
                </c:pt>
                <c:pt idx="7">
                  <c:v>3.1500000000000004</c:v>
                </c:pt>
                <c:pt idx="8">
                  <c:v>3.0819444444444444</c:v>
                </c:pt>
                <c:pt idx="9">
                  <c:v>3.3472222222222219</c:v>
                </c:pt>
                <c:pt idx="10">
                  <c:v>1.9375</c:v>
                </c:pt>
                <c:pt idx="11">
                  <c:v>2.843055555555555</c:v>
                </c:pt>
                <c:pt idx="12">
                  <c:v>2.8569444444444438</c:v>
                </c:pt>
                <c:pt idx="13">
                  <c:v>3.4</c:v>
                </c:pt>
                <c:pt idx="14">
                  <c:v>3.0680555555555551</c:v>
                </c:pt>
                <c:pt idx="15">
                  <c:v>3.3499999999999996</c:v>
                </c:pt>
                <c:pt idx="16">
                  <c:v>2.9083333333333332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74-4590-8137-84969F00A834}"/>
            </c:ext>
          </c:extLst>
        </c:ser>
        <c:dLbls/>
        <c:marker val="1"/>
        <c:axId val="137417856"/>
        <c:axId val="137419392"/>
      </c:lineChart>
      <c:catAx>
        <c:axId val="137417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19392"/>
        <c:crosses val="autoZero"/>
        <c:auto val="1"/>
        <c:lblAlgn val="ctr"/>
        <c:lblOffset val="100"/>
      </c:catAx>
      <c:valAx>
        <c:axId val="137419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1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миссия</c:v>
                </c:pt>
                <c:pt idx="1">
                  <c:v>стрессоустойчивость</c:v>
                </c:pt>
                <c:pt idx="2">
                  <c:v>шутка</c:v>
                </c:pt>
                <c:pt idx="3">
                  <c:v>эмпатия </c:v>
                </c:pt>
                <c:pt idx="4">
                  <c:v>директивность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87-49BD-8642-5AAC121BD9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миссия</c:v>
                </c:pt>
                <c:pt idx="1">
                  <c:v>стрессоустойчивость</c:v>
                </c:pt>
                <c:pt idx="2">
                  <c:v>шутка</c:v>
                </c:pt>
                <c:pt idx="3">
                  <c:v>эмпатия </c:v>
                </c:pt>
                <c:pt idx="4">
                  <c:v>директивность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2.2999999999999998</c:v>
                </c:pt>
                <c:pt idx="2">
                  <c:v>2.7</c:v>
                </c:pt>
                <c:pt idx="3">
                  <c:v>1.8</c:v>
                </c:pt>
                <c:pt idx="4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87-49BD-8642-5AAC121BD98E}"/>
            </c:ext>
          </c:extLst>
        </c:ser>
        <c:dLbls/>
        <c:gapWidth val="219"/>
        <c:overlap val="-27"/>
        <c:axId val="152633344"/>
        <c:axId val="153996288"/>
      </c:barChart>
      <c:catAx>
        <c:axId val="152633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96288"/>
        <c:crosses val="autoZero"/>
        <c:auto val="1"/>
        <c:lblAlgn val="ctr"/>
        <c:lblOffset val="100"/>
      </c:catAx>
      <c:valAx>
        <c:axId val="153996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3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116863517060369"/>
          <c:y val="4.2326416331060435E-2"/>
          <c:w val="0.73321828521434829"/>
          <c:h val="0.78223145018103968"/>
        </c:manualLayout>
      </c:layout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827582674395118"/>
          <c:y val="0.10587654664978076"/>
          <c:w val="0.75172417325604957"/>
          <c:h val="0.61626838065017664"/>
        </c:manualLayout>
      </c:layout>
      <c:barChart>
        <c:barDir val="bar"/>
        <c:grouping val="percentStacked"/>
        <c:ser>
          <c:idx val="0"/>
          <c:order val="0"/>
          <c:tx>
            <c:strRef>
              <c:f>'Анализ общий'!$A$205</c:f>
              <c:strCache>
                <c:ptCount val="1"/>
                <c:pt idx="0">
                  <c:v>Лучше всего -  гарантированный заработок, пусть даже он будет меньше, чем хотелось бы, но на более длительный срок и  в организации по трудовому договору.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SE Sans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общий'!$F$205:$G$205</c:f>
              <c:numCache>
                <c:formatCode>0%</c:formatCode>
                <c:ptCount val="2"/>
                <c:pt idx="0">
                  <c:v>0.27142857142857196</c:v>
                </c:pt>
                <c:pt idx="1">
                  <c:v>0.31336405529953987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38-4E4D-930B-2010517455A0}"/>
            </c:ext>
          </c:extLst>
        </c:ser>
        <c:ser>
          <c:idx val="1"/>
          <c:order val="1"/>
          <c:tx>
            <c:strRef>
              <c:f>'Анализ общий'!$A$206</c:f>
              <c:strCache>
                <c:ptCount val="1"/>
                <c:pt idx="0">
                  <c:v>Лучше меньше заработок, но  хотелось бы иметь работу, которая предоставляет максимум свободы и автономии, времени на собственные дела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SE Sans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общий'!$F$206:$G$206</c:f>
              <c:numCache>
                <c:formatCode>0%</c:formatCode>
                <c:ptCount val="2"/>
                <c:pt idx="0">
                  <c:v>0.22857142857142887</c:v>
                </c:pt>
                <c:pt idx="1">
                  <c:v>0.22580645161290344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38-4E4D-930B-2010517455A0}"/>
            </c:ext>
          </c:extLst>
        </c:ser>
        <c:ser>
          <c:idx val="2"/>
          <c:order val="2"/>
          <c:tx>
            <c:strRef>
              <c:f>'Анализ общий'!$A$207</c:f>
              <c:strCache>
                <c:ptCount val="1"/>
                <c:pt idx="0">
                  <c:v>Я планирую строить свою карьеру, занимаясь предпринимательством, получая доход от оказания своих услуг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SE Sans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общий'!$F$207:$G$207</c:f>
              <c:numCache>
                <c:formatCode>0%</c:formatCode>
                <c:ptCount val="2"/>
                <c:pt idx="0">
                  <c:v>0.5</c:v>
                </c:pt>
                <c:pt idx="1">
                  <c:v>0.46082949308755844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38-4E4D-930B-2010517455A0}"/>
            </c:ext>
          </c:extLst>
        </c:ser>
        <c:dLbls>
          <c:showVal val="1"/>
        </c:dLbls>
        <c:overlap val="100"/>
        <c:axId val="153094784"/>
        <c:axId val="153121152"/>
      </c:barChart>
      <c:catAx>
        <c:axId val="1530947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121152"/>
        <c:crosses val="autoZero"/>
        <c:auto val="1"/>
        <c:lblAlgn val="ctr"/>
        <c:lblOffset val="100"/>
      </c:catAx>
      <c:valAx>
        <c:axId val="1531211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one"/>
        <c:crossAx val="1530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336400733997266"/>
          <c:y val="1.8758830128453675E-2"/>
          <c:w val="0.70667832885165116"/>
          <c:h val="0.67253526327722668"/>
        </c:manualLayout>
      </c:layout>
      <c:barChart>
        <c:barDir val="bar"/>
        <c:grouping val="percentStacked"/>
        <c:ser>
          <c:idx val="0"/>
          <c:order val="0"/>
          <c:tx>
            <c:strRef>
              <c:f>'Анализ общий'!$A$226</c:f>
              <c:strCache>
                <c:ptCount val="1"/>
                <c:pt idx="0">
                  <c:v>Пока не решил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HSE Sans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общий'!$F$226:$G$226</c:f>
              <c:numCache>
                <c:formatCode>0%</c:formatCode>
                <c:ptCount val="2"/>
                <c:pt idx="0">
                  <c:v>0.34101382488479282</c:v>
                </c:pt>
                <c:pt idx="1">
                  <c:v>0.22857142857142884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4C-4226-9796-7F06AD03B425}"/>
            </c:ext>
          </c:extLst>
        </c:ser>
        <c:ser>
          <c:idx val="1"/>
          <c:order val="1"/>
          <c:tx>
            <c:strRef>
              <c:f>'Анализ общий'!$A$227</c:f>
              <c:strCache>
                <c:ptCount val="1"/>
                <c:pt idx="0">
                  <c:v>Поступать в вуз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SE Sans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общий'!$F$227:$G$227</c:f>
              <c:numCache>
                <c:formatCode>0%</c:formatCode>
                <c:ptCount val="2"/>
                <c:pt idx="0">
                  <c:v>0.35944700460829493</c:v>
                </c:pt>
                <c:pt idx="1">
                  <c:v>0.63571428571428568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4C-4226-9796-7F06AD03B425}"/>
            </c:ext>
          </c:extLst>
        </c:ser>
        <c:ser>
          <c:idx val="2"/>
          <c:order val="2"/>
          <c:tx>
            <c:strRef>
              <c:f>'Анализ общий'!$A$228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общий'!$F$228:$G$228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4C-4226-9796-7F06AD03B425}"/>
            </c:ext>
          </c:extLst>
        </c:ser>
        <c:ser>
          <c:idx val="3"/>
          <c:order val="3"/>
          <c:tx>
            <c:strRef>
              <c:f>'Анализ общий'!$A$229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общий'!$F$229:$G$229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4C-4226-9796-7F06AD03B425}"/>
            </c:ext>
          </c:extLst>
        </c:ser>
        <c:ser>
          <c:idx val="4"/>
          <c:order val="4"/>
          <c:tx>
            <c:strRef>
              <c:f>'Анализ общий'!$A$230</c:f>
              <c:strCache>
                <c:ptCount val="1"/>
                <c:pt idx="0">
                  <c:v>Продолжить обучение в учреждении среднего профессионального образования (техникум, колледж)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SE Sans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общий'!$F$230:$G$230</c:f>
              <c:numCache>
                <c:formatCode>0%</c:formatCode>
                <c:ptCount val="2"/>
                <c:pt idx="0">
                  <c:v>0.21198156682027672</c:v>
                </c:pt>
                <c:pt idx="1">
                  <c:v>9.2857142857143041E-2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4C-4226-9796-7F06AD03B425}"/>
            </c:ext>
          </c:extLst>
        </c:ser>
        <c:ser>
          <c:idx val="5"/>
          <c:order val="5"/>
          <c:tx>
            <c:strRef>
              <c:f>'Анализ общий'!$A$231</c:f>
              <c:strCache>
                <c:ptCount val="1"/>
                <c:pt idx="0">
                  <c:v>Только работать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SE Sans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'Анализ общий'!$F$204:$G$204</c:f>
              <c:strCache>
                <c:ptCount val="2"/>
                <c:pt idx="0">
                  <c:v>Академически неуспешные</c:v>
                </c:pt>
                <c:pt idx="1">
                  <c:v>Академически успешные</c:v>
                </c:pt>
              </c:strCache>
            </c:strRef>
          </c:cat>
          <c:val>
            <c:numRef>
              <c:f>'Анализ общий'!$F$231:$G$231</c:f>
              <c:numCache>
                <c:formatCode>0%</c:formatCode>
                <c:ptCount val="2"/>
                <c:pt idx="0">
                  <c:v>8.7557603686635968E-2</c:v>
                </c:pt>
                <c:pt idx="1">
                  <c:v>4.2857142857142913E-2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4C-4226-9796-7F06AD03B425}"/>
            </c:ext>
          </c:extLst>
        </c:ser>
        <c:dLbls>
          <c:showVal val="1"/>
        </c:dLbls>
        <c:overlap val="100"/>
        <c:axId val="153652224"/>
        <c:axId val="153662208"/>
      </c:barChart>
      <c:catAx>
        <c:axId val="1536522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662208"/>
        <c:crosses val="autoZero"/>
        <c:auto val="1"/>
        <c:lblAlgn val="ctr"/>
        <c:lblOffset val="100"/>
      </c:catAx>
      <c:valAx>
        <c:axId val="1536622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6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2654789428260236E-2"/>
          <c:y val="1.7306452641503257E-2"/>
          <c:w val="0.96378133601691063"/>
          <c:h val="0.5737252684937976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C8-4950-87D1-CAE0336CE615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FB2-49F2-A408-4D680620F855}"/>
              </c:ext>
            </c:extLst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C8-4950-87D1-CAE0336CE615}"/>
              </c:ext>
            </c:extLst>
          </c:dPt>
          <c:dPt>
            <c:idx val="1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14-4E9F-A7AE-A322C3BDAC5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rgbClr val="C00000"/>
                        </a:solidFill>
                      </a:rPr>
                      <a:t>43%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8-4950-87D1-CAE0336CE61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rgbClr val="C00000"/>
                        </a:solidFill>
                      </a:rPr>
                      <a:t>36%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B2-49F2-A408-4D680620F8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34%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C8-4950-87D1-CAE0336CE615}"/>
                </c:ext>
              </c:extLst>
            </c:dLbl>
            <c:dLbl>
              <c:idx val="1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rgbClr val="C00000"/>
                        </a:solidFill>
                        <a:latin typeface="HSE Sans" panose="02000000000000000000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C00000"/>
                        </a:solidFill>
                      </a:rPr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14-4E9F-A7AE-A322C3BDA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SE Sans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Анализ!$B$97:$B$108</c:f>
              <c:strCache>
                <c:ptCount val="12"/>
                <c:pt idx="0">
                  <c:v>престижность профессии в обществе</c:v>
                </c:pt>
                <c:pt idx="1">
                  <c:v>проходной балл моего аттестата</c:v>
                </c:pt>
                <c:pt idx="2">
                  <c:v>родители (или другие родственники)</c:v>
                </c:pt>
                <c:pt idx="3">
                  <c:v>легко найти работу</c:v>
                </c:pt>
                <c:pt idx="4">
                  <c:v>друзья (или знакомые)</c:v>
                </c:pt>
                <c:pt idx="5">
                  <c:v>затрудняюсь ответить</c:v>
                </c:pt>
                <c:pt idx="6">
                  <c:v>принадлежность к профессиональной династии</c:v>
                </c:pt>
                <c:pt idx="7">
                  <c:v>близость колледжа к дому</c:v>
                </c:pt>
                <c:pt idx="8">
                  <c:v>учреждение дополнительного образования (или конкретный педагог)</c:v>
                </c:pt>
                <c:pt idx="9">
                  <c:v>хочу уйти из школы</c:v>
                </c:pt>
                <c:pt idx="10">
                  <c:v>школа (или конкретный учитель)</c:v>
                </c:pt>
                <c:pt idx="11">
                  <c:v>транспортная доступность</c:v>
                </c:pt>
              </c:strCache>
            </c:strRef>
          </c:cat>
          <c:val>
            <c:numRef>
              <c:f>Анализ!$G$97:$G$108</c:f>
              <c:numCache>
                <c:formatCode>0%</c:formatCode>
                <c:ptCount val="12"/>
                <c:pt idx="0">
                  <c:v>0.43137254901960898</c:v>
                </c:pt>
                <c:pt idx="1">
                  <c:v>0.35854341736694723</c:v>
                </c:pt>
                <c:pt idx="2">
                  <c:v>0.34173669467787132</c:v>
                </c:pt>
                <c:pt idx="3">
                  <c:v>0.29411764705882382</c:v>
                </c:pt>
                <c:pt idx="4">
                  <c:v>0.20728291316526642</c:v>
                </c:pt>
                <c:pt idx="5">
                  <c:v>0.15966386554621873</c:v>
                </c:pt>
                <c:pt idx="6">
                  <c:v>0.15406162464985987</c:v>
                </c:pt>
                <c:pt idx="7">
                  <c:v>0.15406162464985987</c:v>
                </c:pt>
                <c:pt idx="8">
                  <c:v>0.14005602240896359</c:v>
                </c:pt>
                <c:pt idx="9">
                  <c:v>0.13165266106442577</c:v>
                </c:pt>
                <c:pt idx="10">
                  <c:v>0.10084033613445358</c:v>
                </c:pt>
                <c:pt idx="11">
                  <c:v>3.3613445378151259E-2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C8-4950-87D1-CAE0336CE615}"/>
            </c:ext>
          </c:extLst>
        </c:ser>
        <c:dLbls>
          <c:showVal val="1"/>
        </c:dLbls>
        <c:gapWidth val="219"/>
        <c:overlap val="-27"/>
        <c:axId val="153956352"/>
        <c:axId val="153957888"/>
      </c:barChart>
      <c:catAx>
        <c:axId val="153956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57888"/>
        <c:crosses val="autoZero"/>
        <c:auto val="1"/>
        <c:lblAlgn val="ctr"/>
        <c:lblOffset val="100"/>
      </c:catAx>
      <c:valAx>
        <c:axId val="153957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5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B653D-4975-43B2-A6A8-88A1731BFF2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5409C0-5B22-4E78-A3BB-0D1D4CEDAF8A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</a:rPr>
            <a:t>РЕЗИЛЬЕНТНОСТЬ</a:t>
          </a:r>
          <a:endParaRPr lang="ru-RU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4ABD9C73-C7B7-4D7E-9856-A0F1908D3CE8}" type="parTrans" cxnId="{D622EF0D-8FB2-4E51-B107-3E58DA819ED2}">
      <dgm:prSet/>
      <dgm:spPr/>
      <dgm:t>
        <a:bodyPr/>
        <a:lstStyle/>
        <a:p>
          <a:endParaRPr lang="ru-RU"/>
        </a:p>
      </dgm:t>
    </dgm:pt>
    <dgm:pt modelId="{A15E0DF6-B5DA-40D4-A3BB-7778AC6A3B27}" type="sibTrans" cxnId="{D622EF0D-8FB2-4E51-B107-3E58DA819ED2}">
      <dgm:prSet/>
      <dgm:spPr/>
      <dgm:t>
        <a:bodyPr/>
        <a:lstStyle/>
        <a:p>
          <a:endParaRPr lang="ru-RU"/>
        </a:p>
      </dgm:t>
    </dgm:pt>
    <dgm:pt modelId="{69415DF3-3833-46B9-B948-F5E286AB70B7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Социальная</a:t>
          </a:r>
        </a:p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адаптация</a:t>
          </a:r>
          <a:endParaRPr lang="ru-RU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12D434E6-097A-42BA-A034-33F05EB37764}" type="parTrans" cxnId="{C99AB205-5EC4-44DA-AB62-0E22CF7A8BF6}">
      <dgm:prSet/>
      <dgm:spPr/>
      <dgm:t>
        <a:bodyPr/>
        <a:lstStyle/>
        <a:p>
          <a:endParaRPr lang="ru-RU"/>
        </a:p>
      </dgm:t>
    </dgm:pt>
    <dgm:pt modelId="{AF64321F-5826-4E8B-A346-374851AFCF65}" type="sibTrans" cxnId="{C99AB205-5EC4-44DA-AB62-0E22CF7A8BF6}">
      <dgm:prSet/>
      <dgm:spPr/>
      <dgm:t>
        <a:bodyPr/>
        <a:lstStyle/>
        <a:p>
          <a:endParaRPr lang="ru-RU"/>
        </a:p>
      </dgm:t>
    </dgm:pt>
    <dgm:pt modelId="{C4E63FDB-7D2E-443B-9AAD-882DB9DA9E51}" type="pres">
      <dgm:prSet presAssocID="{D66B653D-4975-43B2-A6A8-88A1731BFF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AF2CB-28D9-45FD-8E17-E40EAA117A9D}" type="pres">
      <dgm:prSet presAssocID="{925409C0-5B22-4E78-A3BB-0D1D4CEDAF8A}" presName="arrow" presStyleLbl="node1" presStyleIdx="0" presStyleCnt="2" custScaleY="10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77B50-D0FA-40E7-AB4A-07258FAC39D8}" type="pres">
      <dgm:prSet presAssocID="{69415DF3-3833-46B9-B948-F5E286AB70B7}" presName="arrow" presStyleLbl="node1" presStyleIdx="1" presStyleCnt="2" custRadScaleRad="94205" custRadScaleInc="2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55567-7BA4-4DC6-9E63-651FBC12D5F8}" type="presOf" srcId="{925409C0-5B22-4E78-A3BB-0D1D4CEDAF8A}" destId="{60EAF2CB-28D9-45FD-8E17-E40EAA117A9D}" srcOrd="0" destOrd="0" presId="urn:microsoft.com/office/officeart/2005/8/layout/arrow5"/>
    <dgm:cxn modelId="{C99AB205-5EC4-44DA-AB62-0E22CF7A8BF6}" srcId="{D66B653D-4975-43B2-A6A8-88A1731BFF2F}" destId="{69415DF3-3833-46B9-B948-F5E286AB70B7}" srcOrd="1" destOrd="0" parTransId="{12D434E6-097A-42BA-A034-33F05EB37764}" sibTransId="{AF64321F-5826-4E8B-A346-374851AFCF65}"/>
    <dgm:cxn modelId="{D622EF0D-8FB2-4E51-B107-3E58DA819ED2}" srcId="{D66B653D-4975-43B2-A6A8-88A1731BFF2F}" destId="{925409C0-5B22-4E78-A3BB-0D1D4CEDAF8A}" srcOrd="0" destOrd="0" parTransId="{4ABD9C73-C7B7-4D7E-9856-A0F1908D3CE8}" sibTransId="{A15E0DF6-B5DA-40D4-A3BB-7778AC6A3B27}"/>
    <dgm:cxn modelId="{166CFE89-6703-4DA9-AA64-4DB82C091C55}" type="presOf" srcId="{D66B653D-4975-43B2-A6A8-88A1731BFF2F}" destId="{C4E63FDB-7D2E-443B-9AAD-882DB9DA9E51}" srcOrd="0" destOrd="0" presId="urn:microsoft.com/office/officeart/2005/8/layout/arrow5"/>
    <dgm:cxn modelId="{C796DC68-671C-4AE2-AC7A-4DFB000C4297}" type="presOf" srcId="{69415DF3-3833-46B9-B948-F5E286AB70B7}" destId="{3A777B50-D0FA-40E7-AB4A-07258FAC39D8}" srcOrd="0" destOrd="0" presId="urn:microsoft.com/office/officeart/2005/8/layout/arrow5"/>
    <dgm:cxn modelId="{A108709A-1E1D-44C1-A93F-051BD608EB14}" type="presParOf" srcId="{C4E63FDB-7D2E-443B-9AAD-882DB9DA9E51}" destId="{60EAF2CB-28D9-45FD-8E17-E40EAA117A9D}" srcOrd="0" destOrd="0" presId="urn:microsoft.com/office/officeart/2005/8/layout/arrow5"/>
    <dgm:cxn modelId="{0A0DC99E-FA74-43FA-A6E4-DCAD0528FA7F}" type="presParOf" srcId="{C4E63FDB-7D2E-443B-9AAD-882DB9DA9E51}" destId="{3A777B50-D0FA-40E7-AB4A-07258FAC39D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BE32C-0398-4ABC-B45A-EFF06180B04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D697E51-3E63-44E2-9CEA-016B9B29960A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3">
                  <a:lumMod val="75000"/>
                </a:schemeClr>
              </a:solidFill>
            </a:rPr>
            <a:t>Разработка МОДЕЛИ УПРАВЛЕНИЯ </a:t>
          </a:r>
          <a:r>
            <a:rPr lang="ru-RU" sz="1800" b="1" dirty="0" err="1" smtClean="0">
              <a:solidFill>
                <a:schemeClr val="accent3">
                  <a:lumMod val="75000"/>
                </a:schemeClr>
              </a:solidFill>
            </a:rPr>
            <a:t>резильентной</a:t>
          </a:r>
          <a:r>
            <a:rPr lang="ru-RU" sz="1800" b="1" dirty="0" smtClean="0">
              <a:solidFill>
                <a:schemeClr val="accent3">
                  <a:lumMod val="75000"/>
                </a:schemeClr>
              </a:solidFill>
            </a:rPr>
            <a:t> школой </a:t>
          </a:r>
          <a:endParaRPr lang="ru-RU" sz="1800" b="1" dirty="0">
            <a:solidFill>
              <a:schemeClr val="accent3">
                <a:lumMod val="75000"/>
              </a:schemeClr>
            </a:solidFill>
          </a:endParaRPr>
        </a:p>
      </dgm:t>
    </dgm:pt>
    <dgm:pt modelId="{4AA462BD-1F5C-423D-BAF3-544778DFD912}" type="parTrans" cxnId="{A25D1D6E-0962-4A62-A419-371B201816C8}">
      <dgm:prSet/>
      <dgm:spPr/>
      <dgm:t>
        <a:bodyPr/>
        <a:lstStyle/>
        <a:p>
          <a:endParaRPr lang="ru-RU"/>
        </a:p>
      </dgm:t>
    </dgm:pt>
    <dgm:pt modelId="{4C56586C-BFE8-46D1-B2BA-C73090A42CE9}" type="sibTrans" cxnId="{A25D1D6E-0962-4A62-A419-371B201816C8}">
      <dgm:prSet/>
      <dgm:spPr/>
      <dgm:t>
        <a:bodyPr/>
        <a:lstStyle/>
        <a:p>
          <a:endParaRPr lang="ru-RU"/>
        </a:p>
      </dgm:t>
    </dgm:pt>
    <dgm:pt modelId="{DB29A188-20CC-4522-95CE-65F090F50357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Редакция  ПРОГРАММЫ РАЗВИТИЯ</a:t>
          </a:r>
          <a:endParaRPr lang="ru-RU" sz="1800" b="1" dirty="0"/>
        </a:p>
      </dgm:t>
    </dgm:pt>
    <dgm:pt modelId="{5F36294C-3DF2-4CC6-A55A-80247A5D2007}" type="parTrans" cxnId="{E2B7A6C0-3E87-4CEA-9DCE-4E15EBD2CAD5}">
      <dgm:prSet/>
      <dgm:spPr/>
      <dgm:t>
        <a:bodyPr/>
        <a:lstStyle/>
        <a:p>
          <a:endParaRPr lang="ru-RU"/>
        </a:p>
      </dgm:t>
    </dgm:pt>
    <dgm:pt modelId="{AC371258-EE7C-413E-9149-E87A9EC7AB18}" type="sibTrans" cxnId="{E2B7A6C0-3E87-4CEA-9DCE-4E15EBD2CAD5}">
      <dgm:prSet/>
      <dgm:spPr/>
      <dgm:t>
        <a:bodyPr/>
        <a:lstStyle/>
        <a:p>
          <a:endParaRPr lang="ru-RU"/>
        </a:p>
      </dgm:t>
    </dgm:pt>
    <dgm:pt modelId="{24115400-0A9A-4D00-A066-5CE2BF87BC49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9370835-2ABB-41C2-BE26-D4AC616E4D44}" type="parTrans" cxnId="{475D7676-DAF4-4F50-81C3-84A62DDE1307}">
      <dgm:prSet/>
      <dgm:spPr/>
      <dgm:t>
        <a:bodyPr/>
        <a:lstStyle/>
        <a:p>
          <a:endParaRPr lang="ru-RU"/>
        </a:p>
      </dgm:t>
    </dgm:pt>
    <dgm:pt modelId="{1D4E4ACB-E708-415E-BF4C-5FDE35008690}" type="sibTrans" cxnId="{475D7676-DAF4-4F50-81C3-84A62DDE1307}">
      <dgm:prSet/>
      <dgm:spPr/>
      <dgm:t>
        <a:bodyPr/>
        <a:lstStyle/>
        <a:p>
          <a:endParaRPr lang="ru-RU"/>
        </a:p>
      </dgm:t>
    </dgm:pt>
    <dgm:pt modelId="{31018CA5-8C5B-4017-9A86-9352545ACE51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3">
                  <a:lumMod val="75000"/>
                </a:schemeClr>
              </a:solidFill>
            </a:rPr>
            <a:t>Оформление концепта </a:t>
          </a:r>
          <a:r>
            <a:rPr lang="ru-RU" sz="1800" b="1" dirty="0" err="1" smtClean="0">
              <a:solidFill>
                <a:schemeClr val="accent3">
                  <a:lumMod val="75000"/>
                </a:schemeClr>
              </a:solidFill>
            </a:rPr>
            <a:t>резильентности</a:t>
          </a:r>
          <a:r>
            <a:rPr lang="ru-RU" sz="1800" b="1" dirty="0" smtClean="0">
              <a:solidFill>
                <a:schemeClr val="accent3">
                  <a:lumMod val="75000"/>
                </a:schemeClr>
              </a:solidFill>
            </a:rPr>
            <a:t> : </a:t>
          </a:r>
        </a:p>
        <a:p>
          <a:r>
            <a:rPr lang="ru-RU" sz="1800" b="1" dirty="0" smtClean="0">
              <a:solidFill>
                <a:schemeClr val="accent3">
                  <a:lumMod val="75000"/>
                </a:schemeClr>
              </a:solidFill>
            </a:rPr>
            <a:t>социальная  или академическая </a:t>
          </a:r>
          <a:endParaRPr lang="ru-RU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7197947C-0725-419B-BB06-AFECD6E0BBA0}" type="parTrans" cxnId="{8A87BF60-9D0C-45B3-B984-E0B3BDAA801A}">
      <dgm:prSet/>
      <dgm:spPr/>
      <dgm:t>
        <a:bodyPr/>
        <a:lstStyle/>
        <a:p>
          <a:endParaRPr lang="ru-RU"/>
        </a:p>
      </dgm:t>
    </dgm:pt>
    <dgm:pt modelId="{EAD30743-67C2-48B9-906E-27AC23B86171}" type="sibTrans" cxnId="{8A87BF60-9D0C-45B3-B984-E0B3BDAA801A}">
      <dgm:prSet/>
      <dgm:spPr/>
      <dgm:t>
        <a:bodyPr/>
        <a:lstStyle/>
        <a:p>
          <a:endParaRPr lang="ru-RU"/>
        </a:p>
      </dgm:t>
    </dgm:pt>
    <dgm:pt modelId="{B25D1CC7-F0BA-4CE7-9087-BE5F485D79BA}">
      <dgm:prSet/>
      <dgm:spPr>
        <a:solidFill>
          <a:schemeClr val="bg1">
            <a:lumMod val="85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C21217E-EED5-40F8-ACC7-0187C7399CDB}" type="parTrans" cxnId="{4D6D55F4-E190-4C72-AD0A-0A4ADA3932A1}">
      <dgm:prSet/>
      <dgm:spPr/>
      <dgm:t>
        <a:bodyPr/>
        <a:lstStyle/>
        <a:p>
          <a:endParaRPr lang="ru-RU"/>
        </a:p>
      </dgm:t>
    </dgm:pt>
    <dgm:pt modelId="{5693852F-08DC-4048-9925-33B108CF0AC8}" type="sibTrans" cxnId="{4D6D55F4-E190-4C72-AD0A-0A4ADA3932A1}">
      <dgm:prSet/>
      <dgm:spPr/>
      <dgm:t>
        <a:bodyPr/>
        <a:lstStyle/>
        <a:p>
          <a:endParaRPr lang="ru-RU"/>
        </a:p>
      </dgm:t>
    </dgm:pt>
    <dgm:pt modelId="{F4DF0102-28E6-4A9E-8071-1E9480217549}">
      <dgm:prSet/>
      <dgm:spPr/>
      <dgm:t>
        <a:bodyPr/>
        <a:lstStyle/>
        <a:p>
          <a:endParaRPr lang="ru-RU"/>
        </a:p>
      </dgm:t>
    </dgm:pt>
    <dgm:pt modelId="{9EA4DEDB-0F61-469D-AB76-4B43B8B25CEE}" type="parTrans" cxnId="{A5FE9AFB-30CB-4612-B6ED-7CF3576A26DB}">
      <dgm:prSet/>
      <dgm:spPr/>
      <dgm:t>
        <a:bodyPr/>
        <a:lstStyle/>
        <a:p>
          <a:endParaRPr lang="ru-RU"/>
        </a:p>
      </dgm:t>
    </dgm:pt>
    <dgm:pt modelId="{ED7E13EF-1918-463B-8D4E-8EF07A7794DC}" type="sibTrans" cxnId="{A5FE9AFB-30CB-4612-B6ED-7CF3576A26DB}">
      <dgm:prSet/>
      <dgm:spPr/>
      <dgm:t>
        <a:bodyPr/>
        <a:lstStyle/>
        <a:p>
          <a:endParaRPr lang="ru-RU"/>
        </a:p>
      </dgm:t>
    </dgm:pt>
    <dgm:pt modelId="{BCC7C292-9A7B-425D-9F27-90E1A8304696}" type="pres">
      <dgm:prSet presAssocID="{E59BE32C-0398-4ABC-B45A-EFF06180B045}" presName="compositeShape" presStyleCnt="0">
        <dgm:presLayoutVars>
          <dgm:dir/>
          <dgm:resizeHandles/>
        </dgm:presLayoutVars>
      </dgm:prSet>
      <dgm:spPr/>
    </dgm:pt>
    <dgm:pt modelId="{5CC709CE-1F2C-4DBF-8A49-D895D41845E4}" type="pres">
      <dgm:prSet presAssocID="{E59BE32C-0398-4ABC-B45A-EFF06180B045}" presName="pyramid" presStyleLbl="node1" presStyleIdx="0" presStyleCnt="1" custScaleX="146006"/>
      <dgm:spPr>
        <a:solidFill>
          <a:schemeClr val="accent3">
            <a:lumMod val="60000"/>
            <a:lumOff val="40000"/>
          </a:schemeClr>
        </a:solidFill>
      </dgm:spPr>
    </dgm:pt>
    <dgm:pt modelId="{E7C369FE-E8E0-4994-A4D2-54E61EE9DED3}" type="pres">
      <dgm:prSet presAssocID="{E59BE32C-0398-4ABC-B45A-EFF06180B045}" presName="theList" presStyleCnt="0"/>
      <dgm:spPr/>
    </dgm:pt>
    <dgm:pt modelId="{273A3A89-78C4-4F02-9BB1-33EEF4DEB9C9}" type="pres">
      <dgm:prSet presAssocID="{BD697E51-3E63-44E2-9CEA-016B9B29960A}" presName="aNode" presStyleLbl="fgAcc1" presStyleIdx="0" presStyleCnt="6" custScaleX="169801" custScaleY="175874" custLinFactY="175056" custLinFactNeighborX="382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28219-353E-4EB8-AF43-562A195A8B39}" type="pres">
      <dgm:prSet presAssocID="{BD697E51-3E63-44E2-9CEA-016B9B29960A}" presName="aSpace" presStyleCnt="0"/>
      <dgm:spPr/>
    </dgm:pt>
    <dgm:pt modelId="{92CC287E-3EC3-452E-AA83-353DD39217E5}" type="pres">
      <dgm:prSet presAssocID="{F4DF0102-28E6-4A9E-8071-1E9480217549}" presName="aNode" presStyleLbl="fgAcc1" presStyleIdx="1" presStyleCnt="6" custScaleX="82997" custScaleY="203349" custLinFactY="-234497" custLinFactNeighborX="-4737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C969B-B99D-48ED-B702-BF4560DA4F75}" type="pres">
      <dgm:prSet presAssocID="{F4DF0102-28E6-4A9E-8071-1E9480217549}" presName="aSpace" presStyleCnt="0"/>
      <dgm:spPr/>
    </dgm:pt>
    <dgm:pt modelId="{03B1D83E-E54E-44D3-9BF0-51285F287B25}" type="pres">
      <dgm:prSet presAssocID="{DB29A188-20CC-4522-95CE-65F090F50357}" presName="aNode" presStyleLbl="fgAcc1" presStyleIdx="2" presStyleCnt="6" custScaleX="178951" custScaleY="164582" custLinFactNeighborX="-751" custLinFactNeighborY="8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2BD5D-83A1-4D5A-9638-D784AD6D3B19}" type="pres">
      <dgm:prSet presAssocID="{DB29A188-20CC-4522-95CE-65F090F50357}" presName="aSpace" presStyleCnt="0"/>
      <dgm:spPr/>
    </dgm:pt>
    <dgm:pt modelId="{F8204822-34EA-4B92-BAA0-0D7FA274ED13}" type="pres">
      <dgm:prSet presAssocID="{24115400-0A9A-4D00-A066-5CE2BF87BC49}" presName="aNode" presStyleLbl="fgAcc1" presStyleIdx="3" presStyleCnt="6" custScaleX="191762" custScaleY="146279" custLinFactY="50598" custLinFactNeighborX="-48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AC448-52BA-400F-8901-50A734FF464B}" type="pres">
      <dgm:prSet presAssocID="{24115400-0A9A-4D00-A066-5CE2BF87BC49}" presName="aSpace" presStyleCnt="0"/>
      <dgm:spPr/>
    </dgm:pt>
    <dgm:pt modelId="{8303C85F-27EF-4FD1-A3C6-21101A22D2F6}" type="pres">
      <dgm:prSet presAssocID="{31018CA5-8C5B-4017-9A86-9352545ACE51}" presName="aNode" presStyleLbl="fgAcc1" presStyleIdx="4" presStyleCnt="6" custScaleX="208149" custScaleY="170925" custLinFactY="66615" custLinFactNeighborX="-107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422F-3B0A-4658-922F-665383B557E4}" type="pres">
      <dgm:prSet presAssocID="{31018CA5-8C5B-4017-9A86-9352545ACE51}" presName="aSpace" presStyleCnt="0"/>
      <dgm:spPr/>
    </dgm:pt>
    <dgm:pt modelId="{5DC54DF6-EFFB-40F4-B4A7-9A3ED7B9C655}" type="pres">
      <dgm:prSet presAssocID="{B25D1CC7-F0BA-4CE7-9087-BE5F485D79BA}" presName="aNode" presStyleLbl="fgAcc1" presStyleIdx="5" presStyleCnt="6" custScaleX="215806" custLinFactY="79744" custLinFactNeighborX="-146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DEDC4-B801-4218-B556-18CF10DDF3C6}" type="pres">
      <dgm:prSet presAssocID="{B25D1CC7-F0BA-4CE7-9087-BE5F485D79BA}" presName="aSpace" presStyleCnt="0"/>
      <dgm:spPr/>
    </dgm:pt>
  </dgm:ptLst>
  <dgm:cxnLst>
    <dgm:cxn modelId="{8A87BF60-9D0C-45B3-B984-E0B3BDAA801A}" srcId="{E59BE32C-0398-4ABC-B45A-EFF06180B045}" destId="{31018CA5-8C5B-4017-9A86-9352545ACE51}" srcOrd="4" destOrd="0" parTransId="{7197947C-0725-419B-BB06-AFECD6E0BBA0}" sibTransId="{EAD30743-67C2-48B9-906E-27AC23B86171}"/>
    <dgm:cxn modelId="{257B382A-82D3-4954-9DBB-2E2C70E374F8}" type="presOf" srcId="{24115400-0A9A-4D00-A066-5CE2BF87BC49}" destId="{F8204822-34EA-4B92-BAA0-0D7FA274ED13}" srcOrd="0" destOrd="0" presId="urn:microsoft.com/office/officeart/2005/8/layout/pyramid2"/>
    <dgm:cxn modelId="{44EDA7C6-A54E-45E0-9BB5-779860F1BE04}" type="presOf" srcId="{B25D1CC7-F0BA-4CE7-9087-BE5F485D79BA}" destId="{5DC54DF6-EFFB-40F4-B4A7-9A3ED7B9C655}" srcOrd="0" destOrd="0" presId="urn:microsoft.com/office/officeart/2005/8/layout/pyramid2"/>
    <dgm:cxn modelId="{475D7676-DAF4-4F50-81C3-84A62DDE1307}" srcId="{E59BE32C-0398-4ABC-B45A-EFF06180B045}" destId="{24115400-0A9A-4D00-A066-5CE2BF87BC49}" srcOrd="3" destOrd="0" parTransId="{99370835-2ABB-41C2-BE26-D4AC616E4D44}" sibTransId="{1D4E4ACB-E708-415E-BF4C-5FDE35008690}"/>
    <dgm:cxn modelId="{139A5997-1C3F-4B20-AFBA-FF4255033206}" type="presOf" srcId="{E59BE32C-0398-4ABC-B45A-EFF06180B045}" destId="{BCC7C292-9A7B-425D-9F27-90E1A8304696}" srcOrd="0" destOrd="0" presId="urn:microsoft.com/office/officeart/2005/8/layout/pyramid2"/>
    <dgm:cxn modelId="{5ED2E4A2-3B34-4834-8014-6A175658F1EF}" type="presOf" srcId="{DB29A188-20CC-4522-95CE-65F090F50357}" destId="{03B1D83E-E54E-44D3-9BF0-51285F287B25}" srcOrd="0" destOrd="0" presId="urn:microsoft.com/office/officeart/2005/8/layout/pyramid2"/>
    <dgm:cxn modelId="{A5FE9AFB-30CB-4612-B6ED-7CF3576A26DB}" srcId="{E59BE32C-0398-4ABC-B45A-EFF06180B045}" destId="{F4DF0102-28E6-4A9E-8071-1E9480217549}" srcOrd="1" destOrd="0" parTransId="{9EA4DEDB-0F61-469D-AB76-4B43B8B25CEE}" sibTransId="{ED7E13EF-1918-463B-8D4E-8EF07A7794DC}"/>
    <dgm:cxn modelId="{4D6D55F4-E190-4C72-AD0A-0A4ADA3932A1}" srcId="{E59BE32C-0398-4ABC-B45A-EFF06180B045}" destId="{B25D1CC7-F0BA-4CE7-9087-BE5F485D79BA}" srcOrd="5" destOrd="0" parTransId="{BC21217E-EED5-40F8-ACC7-0187C7399CDB}" sibTransId="{5693852F-08DC-4048-9925-33B108CF0AC8}"/>
    <dgm:cxn modelId="{E2B7A6C0-3E87-4CEA-9DCE-4E15EBD2CAD5}" srcId="{E59BE32C-0398-4ABC-B45A-EFF06180B045}" destId="{DB29A188-20CC-4522-95CE-65F090F50357}" srcOrd="2" destOrd="0" parTransId="{5F36294C-3DF2-4CC6-A55A-80247A5D2007}" sibTransId="{AC371258-EE7C-413E-9149-E87A9EC7AB18}"/>
    <dgm:cxn modelId="{A25D1D6E-0962-4A62-A419-371B201816C8}" srcId="{E59BE32C-0398-4ABC-B45A-EFF06180B045}" destId="{BD697E51-3E63-44E2-9CEA-016B9B29960A}" srcOrd="0" destOrd="0" parTransId="{4AA462BD-1F5C-423D-BAF3-544778DFD912}" sibTransId="{4C56586C-BFE8-46D1-B2BA-C73090A42CE9}"/>
    <dgm:cxn modelId="{118B3AD1-AB40-4219-B7B3-8E21A701E6B7}" type="presOf" srcId="{F4DF0102-28E6-4A9E-8071-1E9480217549}" destId="{92CC287E-3EC3-452E-AA83-353DD39217E5}" srcOrd="0" destOrd="0" presId="urn:microsoft.com/office/officeart/2005/8/layout/pyramid2"/>
    <dgm:cxn modelId="{C3FF66A4-FBBD-4522-B28A-1FFB58459F6D}" type="presOf" srcId="{31018CA5-8C5B-4017-9A86-9352545ACE51}" destId="{8303C85F-27EF-4FD1-A3C6-21101A22D2F6}" srcOrd="0" destOrd="0" presId="urn:microsoft.com/office/officeart/2005/8/layout/pyramid2"/>
    <dgm:cxn modelId="{2BC73EC0-57BB-4EBB-AB88-AFBD53451524}" type="presOf" srcId="{BD697E51-3E63-44E2-9CEA-016B9B29960A}" destId="{273A3A89-78C4-4F02-9BB1-33EEF4DEB9C9}" srcOrd="0" destOrd="0" presId="urn:microsoft.com/office/officeart/2005/8/layout/pyramid2"/>
    <dgm:cxn modelId="{860AFE67-AA3D-4A1B-A19A-3FAE12D5E9EF}" type="presParOf" srcId="{BCC7C292-9A7B-425D-9F27-90E1A8304696}" destId="{5CC709CE-1F2C-4DBF-8A49-D895D41845E4}" srcOrd="0" destOrd="0" presId="urn:microsoft.com/office/officeart/2005/8/layout/pyramid2"/>
    <dgm:cxn modelId="{E8C410A8-C66F-4455-AFD0-D40D30B0D992}" type="presParOf" srcId="{BCC7C292-9A7B-425D-9F27-90E1A8304696}" destId="{E7C369FE-E8E0-4994-A4D2-54E61EE9DED3}" srcOrd="1" destOrd="0" presId="urn:microsoft.com/office/officeart/2005/8/layout/pyramid2"/>
    <dgm:cxn modelId="{1178FDB1-0525-4BC5-A9EF-AF59B3D15230}" type="presParOf" srcId="{E7C369FE-E8E0-4994-A4D2-54E61EE9DED3}" destId="{273A3A89-78C4-4F02-9BB1-33EEF4DEB9C9}" srcOrd="0" destOrd="0" presId="urn:microsoft.com/office/officeart/2005/8/layout/pyramid2"/>
    <dgm:cxn modelId="{9ED0DD31-BEAB-4AA1-AEB2-9C7EEA8279A6}" type="presParOf" srcId="{E7C369FE-E8E0-4994-A4D2-54E61EE9DED3}" destId="{FAD28219-353E-4EB8-AF43-562A195A8B39}" srcOrd="1" destOrd="0" presId="urn:microsoft.com/office/officeart/2005/8/layout/pyramid2"/>
    <dgm:cxn modelId="{EEBACACC-C0EF-4150-9C56-18B633F6B6EB}" type="presParOf" srcId="{E7C369FE-E8E0-4994-A4D2-54E61EE9DED3}" destId="{92CC287E-3EC3-452E-AA83-353DD39217E5}" srcOrd="2" destOrd="0" presId="urn:microsoft.com/office/officeart/2005/8/layout/pyramid2"/>
    <dgm:cxn modelId="{C2A2CF39-DAD3-4BAC-986C-65B8B6B50AF6}" type="presParOf" srcId="{E7C369FE-E8E0-4994-A4D2-54E61EE9DED3}" destId="{6FBC969B-B99D-48ED-B702-BF4560DA4F75}" srcOrd="3" destOrd="0" presId="urn:microsoft.com/office/officeart/2005/8/layout/pyramid2"/>
    <dgm:cxn modelId="{F85E333E-2C8B-4A50-8171-69D614A1DD7D}" type="presParOf" srcId="{E7C369FE-E8E0-4994-A4D2-54E61EE9DED3}" destId="{03B1D83E-E54E-44D3-9BF0-51285F287B25}" srcOrd="4" destOrd="0" presId="urn:microsoft.com/office/officeart/2005/8/layout/pyramid2"/>
    <dgm:cxn modelId="{9FF3F981-F50E-4A67-96DA-5ED95062B605}" type="presParOf" srcId="{E7C369FE-E8E0-4994-A4D2-54E61EE9DED3}" destId="{2672BD5D-83A1-4D5A-9638-D784AD6D3B19}" srcOrd="5" destOrd="0" presId="urn:microsoft.com/office/officeart/2005/8/layout/pyramid2"/>
    <dgm:cxn modelId="{0DE6999B-2990-4294-9AA4-1D69BA9E8268}" type="presParOf" srcId="{E7C369FE-E8E0-4994-A4D2-54E61EE9DED3}" destId="{F8204822-34EA-4B92-BAA0-0D7FA274ED13}" srcOrd="6" destOrd="0" presId="urn:microsoft.com/office/officeart/2005/8/layout/pyramid2"/>
    <dgm:cxn modelId="{1A1DAEAB-DC8A-4F10-B0DA-2C0259203AF0}" type="presParOf" srcId="{E7C369FE-E8E0-4994-A4D2-54E61EE9DED3}" destId="{F2AAC448-52BA-400F-8901-50A734FF464B}" srcOrd="7" destOrd="0" presId="urn:microsoft.com/office/officeart/2005/8/layout/pyramid2"/>
    <dgm:cxn modelId="{F8A6CBCB-9804-49A5-A630-EB9E0A5B4830}" type="presParOf" srcId="{E7C369FE-E8E0-4994-A4D2-54E61EE9DED3}" destId="{8303C85F-27EF-4FD1-A3C6-21101A22D2F6}" srcOrd="8" destOrd="0" presId="urn:microsoft.com/office/officeart/2005/8/layout/pyramid2"/>
    <dgm:cxn modelId="{FE43940F-98D9-4350-9369-2FBFC5A2D856}" type="presParOf" srcId="{E7C369FE-E8E0-4994-A4D2-54E61EE9DED3}" destId="{4C4D422F-3B0A-4658-922F-665383B557E4}" srcOrd="9" destOrd="0" presId="urn:microsoft.com/office/officeart/2005/8/layout/pyramid2"/>
    <dgm:cxn modelId="{279CCD9F-AC43-4F94-9EED-B59F043E951A}" type="presParOf" srcId="{E7C369FE-E8E0-4994-A4D2-54E61EE9DED3}" destId="{5DC54DF6-EFFB-40F4-B4A7-9A3ED7B9C655}" srcOrd="10" destOrd="0" presId="urn:microsoft.com/office/officeart/2005/8/layout/pyramid2"/>
    <dgm:cxn modelId="{C45D494D-2287-490E-9622-EF7BCA15827F}" type="presParOf" srcId="{E7C369FE-E8E0-4994-A4D2-54E61EE9DED3}" destId="{E9FDEDC4-B801-4218-B556-18CF10DDF3C6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EAF2CB-28D9-45FD-8E17-E40EAA117A9D}">
      <dsp:nvSpPr>
        <dsp:cNvPr id="0" name=""/>
        <dsp:cNvSpPr/>
      </dsp:nvSpPr>
      <dsp:spPr>
        <a:xfrm rot="16200000">
          <a:off x="413" y="511110"/>
          <a:ext cx="3632497" cy="3778378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</a:rPr>
            <a:t>РЕЗИЛЬЕНТНОСТЬ</a:t>
          </a:r>
          <a:endParaRPr lang="ru-RU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16200000">
        <a:off x="413" y="511110"/>
        <a:ext cx="3632497" cy="3778378"/>
      </dsp:txXfrm>
    </dsp:sp>
    <dsp:sp modelId="{3A777B50-D0FA-40E7-AB4A-07258FAC39D8}">
      <dsp:nvSpPr>
        <dsp:cNvPr id="0" name=""/>
        <dsp:cNvSpPr/>
      </dsp:nvSpPr>
      <dsp:spPr>
        <a:xfrm rot="5400000">
          <a:off x="3750195" y="708039"/>
          <a:ext cx="3632497" cy="3632497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</a:rPr>
            <a:t>Социальная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</a:rPr>
            <a:t>адаптация</a:t>
          </a:r>
          <a:endParaRPr lang="ru-RU" sz="24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5400000">
        <a:off x="3750195" y="708039"/>
        <a:ext cx="3632497" cy="36324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709CE-1F2C-4DBF-8A49-D895D41845E4}">
      <dsp:nvSpPr>
        <dsp:cNvPr id="0" name=""/>
        <dsp:cNvSpPr/>
      </dsp:nvSpPr>
      <dsp:spPr>
        <a:xfrm>
          <a:off x="-161332" y="0"/>
          <a:ext cx="7071057" cy="4842990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A3A89-78C4-4F02-9BB1-33EEF4DEB9C9}">
      <dsp:nvSpPr>
        <dsp:cNvPr id="0" name=""/>
        <dsp:cNvSpPr/>
      </dsp:nvSpPr>
      <dsp:spPr>
        <a:xfrm>
          <a:off x="2395925" y="1233547"/>
          <a:ext cx="5345240" cy="65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75000"/>
                </a:schemeClr>
              </a:solidFill>
            </a:rPr>
            <a:t>Разработка МОДЕЛИ УПРАВЛЕНИЯ </a:t>
          </a:r>
          <a:r>
            <a:rPr lang="ru-RU" sz="1800" b="1" kern="1200" dirty="0" err="1" smtClean="0">
              <a:solidFill>
                <a:schemeClr val="accent3">
                  <a:lumMod val="75000"/>
                </a:schemeClr>
              </a:solidFill>
            </a:rPr>
            <a:t>резильентной</a:t>
          </a:r>
          <a:r>
            <a:rPr lang="ru-RU" sz="1800" b="1" kern="1200" dirty="0" smtClean="0">
              <a:solidFill>
                <a:schemeClr val="accent3">
                  <a:lumMod val="75000"/>
                </a:schemeClr>
              </a:solidFill>
            </a:rPr>
            <a:t> школой </a:t>
          </a:r>
          <a:endParaRPr lang="ru-RU" sz="18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395925" y="1233547"/>
        <a:ext cx="5345240" cy="657116"/>
      </dsp:txXfrm>
    </dsp:sp>
    <dsp:sp modelId="{92CC287E-3EC3-452E-AA83-353DD39217E5}">
      <dsp:nvSpPr>
        <dsp:cNvPr id="0" name=""/>
        <dsp:cNvSpPr/>
      </dsp:nvSpPr>
      <dsp:spPr>
        <a:xfrm>
          <a:off x="3492700" y="173639"/>
          <a:ext cx="2612699" cy="759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492700" y="173639"/>
        <a:ext cx="2612699" cy="759771"/>
      </dsp:txXfrm>
    </dsp:sp>
    <dsp:sp modelId="{03B1D83E-E54E-44D3-9BF0-51285F287B25}">
      <dsp:nvSpPr>
        <dsp:cNvPr id="0" name=""/>
        <dsp:cNvSpPr/>
      </dsp:nvSpPr>
      <dsp:spPr>
        <a:xfrm>
          <a:off x="2107888" y="2034679"/>
          <a:ext cx="5633277" cy="6149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Редакция  ПРОГРАММЫ РАЗВИТИЯ</a:t>
          </a:r>
          <a:endParaRPr lang="ru-RU" sz="1800" b="1" kern="1200" dirty="0"/>
        </a:p>
      </dsp:txBody>
      <dsp:txXfrm>
        <a:off x="2107888" y="2034679"/>
        <a:ext cx="5633277" cy="614926"/>
      </dsp:txXfrm>
    </dsp:sp>
    <dsp:sp modelId="{F8204822-34EA-4B92-BAA0-0D7FA274ED13}">
      <dsp:nvSpPr>
        <dsp:cNvPr id="0" name=""/>
        <dsp:cNvSpPr/>
      </dsp:nvSpPr>
      <dsp:spPr>
        <a:xfrm>
          <a:off x="1776614" y="2893757"/>
          <a:ext cx="6036560" cy="546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776614" y="2893757"/>
        <a:ext cx="6036560" cy="546541"/>
      </dsp:txXfrm>
    </dsp:sp>
    <dsp:sp modelId="{8303C85F-27EF-4FD1-A3C6-21101A22D2F6}">
      <dsp:nvSpPr>
        <dsp:cNvPr id="0" name=""/>
        <dsp:cNvSpPr/>
      </dsp:nvSpPr>
      <dsp:spPr>
        <a:xfrm>
          <a:off x="1332455" y="3546846"/>
          <a:ext cx="6552414" cy="638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75000"/>
                </a:schemeClr>
              </a:solidFill>
            </a:rPr>
            <a:t>Оформление концепта </a:t>
          </a:r>
          <a:r>
            <a:rPr lang="ru-RU" sz="1800" b="1" kern="1200" dirty="0" err="1" smtClean="0">
              <a:solidFill>
                <a:schemeClr val="accent3">
                  <a:lumMod val="75000"/>
                </a:schemeClr>
              </a:solidFill>
            </a:rPr>
            <a:t>резильентности</a:t>
          </a:r>
          <a:r>
            <a:rPr lang="ru-RU" sz="1800" b="1" kern="1200" dirty="0" smtClean="0">
              <a:solidFill>
                <a:schemeClr val="accent3">
                  <a:lumMod val="75000"/>
                </a:schemeClr>
              </a:solidFill>
            </a:rPr>
            <a:t>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75000"/>
                </a:schemeClr>
              </a:solidFill>
            </a:rPr>
            <a:t>социальная  или академическая </a:t>
          </a:r>
          <a:endParaRPr lang="ru-RU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332455" y="3546846"/>
        <a:ext cx="6552414" cy="638625"/>
      </dsp:txXfrm>
    </dsp:sp>
    <dsp:sp modelId="{5DC54DF6-EFFB-40F4-B4A7-9A3ED7B9C655}">
      <dsp:nvSpPr>
        <dsp:cNvPr id="0" name=""/>
        <dsp:cNvSpPr/>
      </dsp:nvSpPr>
      <dsp:spPr>
        <a:xfrm>
          <a:off x="1091747" y="4281229"/>
          <a:ext cx="6793452" cy="373629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091747" y="4281229"/>
        <a:ext cx="6793452" cy="373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0.01408</cdr:x>
      <cdr:y>0</cdr:y>
    </cdr:from>
    <cdr:to>
      <cdr:x>0.1293</cdr:x>
      <cdr:y>0.1247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605" y="0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i="1" dirty="0" smtClean="0"/>
            <a:t>баллы</a:t>
          </a:r>
          <a:endParaRPr lang="ru-RU" sz="1800" i="1" dirty="0"/>
        </a:p>
      </cdr:txBody>
    </cdr:sp>
  </cdr:relSizeAnchor>
  <cdr:relSizeAnchor xmlns:cdr="http://schemas.openxmlformats.org/drawingml/2006/chartDrawing">
    <cdr:from>
      <cdr:x>0.619</cdr:x>
      <cdr:y>0.31175</cdr:y>
    </cdr:from>
    <cdr:to>
      <cdr:x>0.64781</cdr:x>
      <cdr:y>0.49237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4642109" y="1440160"/>
          <a:ext cx="216024" cy="83439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0.17731</cdr:x>
      <cdr:y>0.15587</cdr:y>
    </cdr:from>
    <cdr:to>
      <cdr:x>0.29924</cdr:x>
      <cdr:y>0.35381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29741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</a:rPr>
            <a:t>Доверие руководителю</a:t>
          </a:r>
          <a:endParaRPr lang="ru-RU" sz="16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0.48812</cdr:x>
      <cdr:y>0.33778</cdr:y>
    </cdr:from>
    <cdr:to>
      <cdr:x>0.64275</cdr:x>
      <cdr:y>0.45207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7904" y="1728192"/>
          <a:ext cx="1174621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  <a:latin typeface="HSE Sans" panose="02000000000000000000" pitchFamily="2" charset="0"/>
            </a:rPr>
            <a:t>Не доход, 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  <a:latin typeface="HSE Sans" panose="02000000000000000000" pitchFamily="2" charset="0"/>
            </a:rPr>
            <a:t>а свобода</a:t>
          </a:r>
          <a:endParaRPr lang="ru-RU" sz="1600" dirty="0">
            <a:solidFill>
              <a:schemeClr val="tx1"/>
            </a:solidFill>
            <a:latin typeface="HSE Sans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0.66822</cdr:x>
      <cdr:y>0.38</cdr:y>
    </cdr:from>
    <cdr:to>
      <cdr:x>0.98773</cdr:x>
      <cdr:y>0.45412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76056" y="1944216"/>
          <a:ext cx="2427106" cy="379226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1"/>
              </a:solidFill>
              <a:latin typeface="HSE Sans" panose="02000000000000000000" pitchFamily="2" charset="0"/>
            </a:rPr>
            <a:t>Предпринимательство </a:t>
          </a:r>
          <a:endParaRPr lang="ru-RU" sz="2000" dirty="0">
            <a:solidFill>
              <a:schemeClr val="tx1"/>
            </a:solidFill>
            <a:latin typeface="HSE Sans" panose="02000000000000000000" pitchFamily="2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0.08247</cdr:x>
      <cdr:y>0.88392</cdr:y>
    </cdr:from>
    <cdr:to>
      <cdr:x>1</cdr:x>
      <cdr:y>0.94643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76264" y="4787404"/>
          <a:ext cx="640871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600" i="1" dirty="0" smtClean="0"/>
            <a:t>Выписка  из материалов магистерской диссертации МС Корнеевой</a:t>
          </a:r>
          <a:endParaRPr lang="ru-RU" sz="16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0874-F7F8-4FAF-97D3-B16179F3526A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3A9EC-7455-4F53-B6A1-029D5E275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1131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4620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7899" y="464363"/>
            <a:ext cx="336207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2474015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4574562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770781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ECCF8F-5855-7943-B503-5573887A534D}"/>
              </a:ext>
            </a:extLst>
          </p:cNvPr>
          <p:cNvSpPr txBox="1"/>
          <p:nvPr userDrawn="1"/>
        </p:nvSpPr>
        <p:spPr>
          <a:xfrm>
            <a:off x="7807651" y="532279"/>
            <a:ext cx="5039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873290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767" y="540905"/>
            <a:ext cx="1426369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4372" y="548721"/>
            <a:ext cx="1552575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424" y="2379664"/>
            <a:ext cx="3241898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423" y="5183249"/>
            <a:ext cx="2950759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4919" y="2379663"/>
            <a:ext cx="4037976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xmlns="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4919" y="548721"/>
            <a:ext cx="1552575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xmlns="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423" y="1447791"/>
            <a:ext cx="8293466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79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7899" y="464363"/>
            <a:ext cx="336207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2474015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4574562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770781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3F65D6-1072-F140-B6A5-758D7B595A92}"/>
              </a:ext>
            </a:extLst>
          </p:cNvPr>
          <p:cNvSpPr txBox="1"/>
          <p:nvPr userDrawn="1"/>
        </p:nvSpPr>
        <p:spPr>
          <a:xfrm>
            <a:off x="7807651" y="532279"/>
            <a:ext cx="5039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873290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767" y="540905"/>
            <a:ext cx="1426369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4372" y="548721"/>
            <a:ext cx="1552575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4919" y="548721"/>
            <a:ext cx="1552575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xmlns="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341" y="1447064"/>
            <a:ext cx="5713408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341" y="5739190"/>
            <a:ext cx="5118227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xmlns="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39341" y="2208362"/>
            <a:ext cx="5713421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xmlns="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5105" y="2208363"/>
            <a:ext cx="2198000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7899" y="464363"/>
            <a:ext cx="336207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2474015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4574562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770781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E88681-53A8-3B45-B80A-372EDFB53883}"/>
              </a:ext>
            </a:extLst>
          </p:cNvPr>
          <p:cNvSpPr txBox="1"/>
          <p:nvPr userDrawn="1"/>
        </p:nvSpPr>
        <p:spPr>
          <a:xfrm>
            <a:off x="7807651" y="532279"/>
            <a:ext cx="5039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873290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767" y="540905"/>
            <a:ext cx="1426369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4372" y="548721"/>
            <a:ext cx="1552575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xmlns="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423" y="1447791"/>
            <a:ext cx="8293466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423" y="2379663"/>
            <a:ext cx="8293478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xmlns="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4919" y="548721"/>
            <a:ext cx="1552575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18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A36F17-14F6-4FDC-B86D-10158A9302BC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9DEC25-175A-4882-AC56-887800538B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404248" cy="3340968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rgbClr val="002060"/>
                </a:solidFill>
                <a:effectLst/>
              </a:rPr>
              <a:t>Проектный перечень </a:t>
            </a:r>
            <a:br>
              <a:rPr lang="ru-RU" sz="3600" b="0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индикаторов 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эффективности </a:t>
            </a:r>
            <a:r>
              <a:rPr lang="ru-RU" sz="3600" b="0" dirty="0">
                <a:solidFill>
                  <a:srgbClr val="002060"/>
                </a:solidFill>
                <a:effectLst/>
              </a:rPr>
              <a:t>деятельности руководителей образовательной организации </a:t>
            </a:r>
            <a:r>
              <a:rPr lang="ru-RU" sz="3600" b="0" dirty="0" smtClean="0">
                <a:solidFill>
                  <a:srgbClr val="002060"/>
                </a:solidFill>
                <a:effectLst/>
              </a:rPr>
              <a:t> в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> целях 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повышения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потенциала </a:t>
            </a:r>
            <a:r>
              <a:rPr lang="ru-RU" sz="3600" b="1" dirty="0" err="1">
                <a:solidFill>
                  <a:srgbClr val="002060"/>
                </a:solidFill>
                <a:effectLst/>
              </a:rPr>
              <a:t>резильентности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869160"/>
            <a:ext cx="4240560" cy="132055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11 декабря 2023</a:t>
            </a:r>
          </a:p>
          <a:p>
            <a:r>
              <a:rPr lang="ru-RU" sz="2400" dirty="0" smtClean="0"/>
              <a:t>Семинар школьных административных команд РИП </a:t>
            </a:r>
          </a:p>
          <a:p>
            <a:r>
              <a:rPr lang="ru-RU" sz="2400" dirty="0" err="1" smtClean="0"/>
              <a:t>Н.А.Заиченко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</a:rPr>
              <a:t>Управленческая адаптация</a:t>
            </a:r>
            <a:endParaRPr lang="ru-RU" sz="36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«подстройка»  под проблемы объекта адаптации для их решения…</a:t>
            </a:r>
          </a:p>
          <a:p>
            <a:endParaRPr lang="ru-RU" dirty="0" smtClean="0"/>
          </a:p>
          <a:p>
            <a:r>
              <a:rPr lang="ru-RU" dirty="0" smtClean="0"/>
              <a:t>предоставление  человеку ( объекту адаптации) возможно благоприятных условий , создание   предпосылок  для  развития…например,  обеспечение его профессионального выбора или ориентации  поддержка повседневной  жизнедеятельности.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836712"/>
            <a:ext cx="8100392" cy="77169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 влияет на выбор профессиональной траектории?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2195736" y="1988840"/>
            <a:ext cx="21887" cy="46206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221662" y="6595741"/>
            <a:ext cx="5138663" cy="162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677948" y="4355510"/>
            <a:ext cx="2846379" cy="219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24121" y="2187922"/>
            <a:ext cx="2461124" cy="219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685244" y="2192410"/>
            <a:ext cx="2839083" cy="2198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233795" y="4378644"/>
            <a:ext cx="2461124" cy="2198450"/>
          </a:xfrm>
          <a:prstGeom prst="rect">
            <a:avLst/>
          </a:prstGeom>
          <a:solidFill>
            <a:srgbClr val="FDB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7584" y="1700808"/>
            <a:ext cx="2442238" cy="3510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влияют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5923495"/>
            <a:ext cx="2914197" cy="49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поддерживают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88383" y="3035759"/>
            <a:ext cx="2164554" cy="495051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Престиж профессии</a:t>
            </a:r>
            <a:r>
              <a:rPr lang="ru-RU" sz="2000" dirty="0" smtClean="0">
                <a:solidFill>
                  <a:schemeClr val="tx1"/>
                </a:solidFill>
              </a:rPr>
              <a:t>, барьеры к поступлению в вуз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373595" y="5250744"/>
            <a:ext cx="2164554" cy="495051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Учителя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76323" y="4105659"/>
            <a:ext cx="2164554" cy="495051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</a:rPr>
              <a:t>одители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826234" y="5224885"/>
            <a:ext cx="2164554" cy="495051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Друзья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33530" y="3024108"/>
            <a:ext cx="2164554" cy="495051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2108471" y="2018496"/>
            <a:ext cx="179912" cy="16942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7192249" y="6492627"/>
            <a:ext cx="252184" cy="12266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75656" y="476672"/>
            <a:ext cx="6346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Выписка  из материалов магистерской диссертации МС Корнеевой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16252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A9146A8-906F-D549-86C7-8070DF772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5616" y="764704"/>
            <a:ext cx="7228998" cy="53701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3200" dirty="0"/>
              <a:t>Характеристика</a:t>
            </a:r>
            <a:r>
              <a:rPr lang="ru-RU" sz="2000" dirty="0"/>
              <a:t> </a:t>
            </a:r>
            <a:r>
              <a:rPr lang="ru-RU" sz="3200" dirty="0" smtClean="0"/>
              <a:t>выборки</a:t>
            </a:r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4E28A5-468B-6448-C432-1C6285FD32B3}"/>
              </a:ext>
            </a:extLst>
          </p:cNvPr>
          <p:cNvSpPr txBox="1"/>
          <p:nvPr/>
        </p:nvSpPr>
        <p:spPr>
          <a:xfrm>
            <a:off x="3543300" y="3200400"/>
            <a:ext cx="2057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3378366"/>
              </p:ext>
            </p:extLst>
          </p:nvPr>
        </p:nvGraphicFramePr>
        <p:xfrm>
          <a:off x="1043608" y="2636913"/>
          <a:ext cx="7514302" cy="3280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280">
                  <a:extLst>
                    <a:ext uri="{9D8B030D-6E8A-4147-A177-3AD203B41FA5}">
                      <a16:colId xmlns:a16="http://schemas.microsoft.com/office/drawing/2014/main" xmlns="" val="3541025287"/>
                    </a:ext>
                  </a:extLst>
                </a:gridCol>
                <a:gridCol w="1124181">
                  <a:extLst>
                    <a:ext uri="{9D8B030D-6E8A-4147-A177-3AD203B41FA5}">
                      <a16:colId xmlns:a16="http://schemas.microsoft.com/office/drawing/2014/main" xmlns="" val="2537898078"/>
                    </a:ext>
                  </a:extLst>
                </a:gridCol>
                <a:gridCol w="1208496">
                  <a:extLst>
                    <a:ext uri="{9D8B030D-6E8A-4147-A177-3AD203B41FA5}">
                      <a16:colId xmlns:a16="http://schemas.microsoft.com/office/drawing/2014/main" xmlns="" val="732093219"/>
                    </a:ext>
                  </a:extLst>
                </a:gridCol>
                <a:gridCol w="1208495">
                  <a:extLst>
                    <a:ext uri="{9D8B030D-6E8A-4147-A177-3AD203B41FA5}">
                      <a16:colId xmlns:a16="http://schemas.microsoft.com/office/drawing/2014/main" xmlns="" val="1772103936"/>
                    </a:ext>
                  </a:extLst>
                </a:gridCol>
                <a:gridCol w="1320913">
                  <a:extLst>
                    <a:ext uri="{9D8B030D-6E8A-4147-A177-3AD203B41FA5}">
                      <a16:colId xmlns:a16="http://schemas.microsoft.com/office/drawing/2014/main" xmlns="" val="2428174841"/>
                    </a:ext>
                  </a:extLst>
                </a:gridCol>
                <a:gridCol w="1321937">
                  <a:extLst>
                    <a:ext uri="{9D8B030D-6E8A-4147-A177-3AD203B41FA5}">
                      <a16:colId xmlns:a16="http://schemas.microsoft.com/office/drawing/2014/main" xmlns="" val="409415646"/>
                    </a:ext>
                  </a:extLst>
                </a:gridCol>
              </a:tblGrid>
              <a:tr h="1362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Наименование школы </a:t>
                      </a: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Респонденты 8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кл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, чел.</a:t>
                      </a:r>
                    </a:p>
                  </a:txBody>
                  <a:tcPr marL="5715" marR="5715" marT="762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Доля респондентов от контингента 8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кл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, чел.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Респонденты 9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кл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, чел.</a:t>
                      </a: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Доля респондентов от контингента 9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кл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, чел.</a:t>
                      </a:r>
                    </a:p>
                  </a:txBody>
                  <a:tcPr marL="5715" marR="5715" marT="762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Всего респондентов, чел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913606184"/>
                  </a:ext>
                </a:extLst>
              </a:tr>
              <a:tr h="492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ОУ 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34</a:t>
                      </a:r>
                    </a:p>
                  </a:txBody>
                  <a:tcPr marL="5715" marR="5715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35%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40</a:t>
                      </a: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73%</a:t>
                      </a: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74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04194684"/>
                  </a:ext>
                </a:extLst>
              </a:tr>
              <a:tr h="2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ОУ 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33</a:t>
                      </a:r>
                    </a:p>
                  </a:txBody>
                  <a:tcPr marL="5715" marR="5715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50%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22</a:t>
                      </a: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39%</a:t>
                      </a: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55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70903588"/>
                  </a:ext>
                </a:extLst>
              </a:tr>
              <a:tr h="2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ОУ 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38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83%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51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86%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89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442035"/>
                  </a:ext>
                </a:extLst>
              </a:tr>
              <a:tr h="2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ОУ 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30</a:t>
                      </a:r>
                    </a:p>
                  </a:txBody>
                  <a:tcPr marL="5715" marR="5715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56%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40</a:t>
                      </a: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82%</a:t>
                      </a: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70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5717515"/>
                  </a:ext>
                </a:extLst>
              </a:tr>
              <a:tr h="297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ОУ 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50</a:t>
                      </a:r>
                    </a:p>
                  </a:txBody>
                  <a:tcPr marL="5715" marR="5715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78%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19</a:t>
                      </a: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63%</a:t>
                      </a: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69</a:t>
                      </a:r>
                    </a:p>
                  </a:txBody>
                  <a:tcPr marL="5715" marR="5715" marT="762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518321448"/>
                  </a:ext>
                </a:extLst>
              </a:tr>
              <a:tr h="27189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Итого</a:t>
                      </a:r>
                    </a:p>
                  </a:txBody>
                  <a:tcPr marL="5715" marR="5715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185</a:t>
                      </a:r>
                    </a:p>
                  </a:txBody>
                  <a:tcPr marL="51435" marR="51435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 -</a:t>
                      </a:r>
                    </a:p>
                  </a:txBody>
                  <a:tcPr marL="51435" marR="51435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172</a:t>
                      </a: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 - </a:t>
                      </a:r>
                    </a:p>
                  </a:txBody>
                  <a:tcPr marL="51435" marR="51435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357</a:t>
                      </a:r>
                    </a:p>
                  </a:txBody>
                  <a:tcPr marL="51435" marR="51435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835147"/>
                  </a:ext>
                </a:extLst>
              </a:tr>
            </a:tbl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B46BB51F-3F05-3C42-B510-D008849890AC}"/>
              </a:ext>
            </a:extLst>
          </p:cNvPr>
          <p:cNvSpPr txBox="1">
            <a:spLocks/>
          </p:cNvSpPr>
          <p:nvPr/>
        </p:nvSpPr>
        <p:spPr>
          <a:xfrm>
            <a:off x="1331640" y="1340768"/>
            <a:ext cx="7295315" cy="1385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0E2D69"/>
                </a:solidFill>
                <a:latin typeface="HSE Sans" panose="02000000000000000000" pitchFamily="2" charset="0"/>
              </a:rPr>
              <a:t>1) Школьники 8-9 классов (</a:t>
            </a:r>
            <a:r>
              <a:rPr lang="en-US" sz="2400" dirty="0" smtClean="0">
                <a:solidFill>
                  <a:srgbClr val="0E2D69"/>
                </a:solidFill>
                <a:latin typeface="HSE Sans" panose="02000000000000000000" pitchFamily="2" charset="0"/>
              </a:rPr>
              <a:t>n = </a:t>
            </a:r>
            <a:r>
              <a:rPr lang="ru-RU" sz="2400" dirty="0" smtClean="0">
                <a:solidFill>
                  <a:srgbClr val="0E2D69"/>
                </a:solidFill>
                <a:latin typeface="HSE Sans" panose="02000000000000000000" pitchFamily="2" charset="0"/>
              </a:rPr>
              <a:t>357 респондентов)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0E2D69"/>
                </a:solidFill>
                <a:latin typeface="HSE Sans" panose="02000000000000000000" pitchFamily="2" charset="0"/>
              </a:rPr>
              <a:t>2) </a:t>
            </a:r>
            <a:r>
              <a:rPr lang="ru-RU" sz="2400" b="1" dirty="0" smtClean="0">
                <a:solidFill>
                  <a:srgbClr val="0E2D69"/>
                </a:solidFill>
                <a:latin typeface="HSE Sans" panose="02000000000000000000" pitchFamily="2" charset="0"/>
              </a:rPr>
              <a:t>5</a:t>
            </a:r>
            <a:r>
              <a:rPr lang="ru-RU" sz="2400" dirty="0" smtClean="0">
                <a:solidFill>
                  <a:srgbClr val="0E2D69"/>
                </a:solidFill>
                <a:latin typeface="HSE Sans" panose="02000000000000000000" pitchFamily="2" charset="0"/>
              </a:rPr>
              <a:t> рисковых школ: </a:t>
            </a:r>
            <a:r>
              <a:rPr lang="ru-RU" sz="2400" dirty="0" smtClean="0">
                <a:latin typeface="HSE Sans" panose="02000000000000000000" pitchFamily="2" charset="0"/>
              </a:rPr>
              <a:t>последние места в районном рейтинге ОУ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332656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Выписка  из материалов магистерской диссертации МС Корнеевой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24438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93466" cy="77702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Характеристика выборки (рисковые)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753893" y="1844824"/>
            <a:ext cx="7706539" cy="3165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61</a:t>
            </a:r>
            <a:r>
              <a:rPr lang="ru-RU" sz="2800" dirty="0" smtClean="0">
                <a:solidFill>
                  <a:srgbClr val="C00000"/>
                </a:solidFill>
              </a:rPr>
              <a:t> % академически неуспешных;</a:t>
            </a:r>
            <a:r>
              <a:rPr lang="ru-RU" dirty="0"/>
              <a:t> </a:t>
            </a:r>
            <a:r>
              <a:rPr lang="ru-RU" dirty="0" smtClean="0"/>
              <a:t>субъективная оценка успеваемости в анкете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86 % говорят дома на русском;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66 % имеют опыт заработка;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45 % работали неофициально, 38 % затрудняются ответить;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40 % родителей имеют высшее образование;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>
                <a:latin typeface="Times New Roman"/>
                <a:cs typeface="Times New Roman"/>
              </a:rPr>
              <a:t>&gt;</a:t>
            </a:r>
            <a:r>
              <a:rPr lang="ru-RU" sz="3200" b="1" dirty="0" smtClean="0"/>
              <a:t> </a:t>
            </a:r>
            <a:r>
              <a:rPr lang="ru-RU" sz="2800" dirty="0" smtClean="0"/>
              <a:t>20 % затрудняются ответить об уровне образования родителей 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>
                <a:latin typeface="Times New Roman"/>
                <a:cs typeface="Times New Roman"/>
              </a:rPr>
              <a:t>&gt;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dirty="0" smtClean="0"/>
              <a:t>30 % не знают должности родителей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692696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Выписка  из материалов магистерской диссертации МС Корнеевой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19479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Текст 5"/>
          <p:cNvSpPr>
            <a:spLocks noGrp="1"/>
          </p:cNvSpPr>
          <p:nvPr>
            <p:ph type="body" sz="quarter" idx="12"/>
          </p:nvPr>
        </p:nvSpPr>
        <p:spPr>
          <a:xfrm>
            <a:off x="2483768" y="260648"/>
            <a:ext cx="6421270" cy="3745092"/>
          </a:xfrm>
        </p:spPr>
        <p:txBody>
          <a:bodyPr/>
          <a:lstStyle/>
          <a:p>
            <a:r>
              <a:rPr lang="ru-RU" dirty="0" smtClean="0"/>
              <a:t>11.12.2023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6716" y="1196752"/>
            <a:ext cx="2968764" cy="9301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Короткая стратегия</a:t>
            </a:r>
            <a:b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1 год</a:t>
            </a:r>
            <a:endParaRPr lang="ru-RU" sz="2000" b="1" dirty="0">
              <a:solidFill>
                <a:srgbClr val="002060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684" y="3077372"/>
            <a:ext cx="1412942" cy="860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Поступать </a:t>
            </a:r>
            <a:b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в 10 </a:t>
            </a:r>
            <a:r>
              <a:rPr lang="ru-RU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класс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2182" y="3077372"/>
            <a:ext cx="1459394" cy="860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Поступать </a:t>
            </a:r>
            <a:b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в колледж</a:t>
            </a:r>
            <a:endParaRPr lang="ru-RU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93210" y="3038789"/>
            <a:ext cx="1432724" cy="905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Не решил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5805264"/>
            <a:ext cx="7488832" cy="5760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58 % планируют работать после 9 </a:t>
            </a:r>
            <a:r>
              <a:rPr lang="ru-RU" sz="2400" b="1" dirty="0" err="1" smtClean="0">
                <a:solidFill>
                  <a:schemeClr val="tx1"/>
                </a:solidFill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</a:rPr>
              <a:t>. (</a:t>
            </a:r>
            <a:r>
              <a:rPr lang="en-US" sz="2400" b="1" dirty="0" smtClean="0">
                <a:solidFill>
                  <a:schemeClr val="tx1"/>
                </a:solidFill>
              </a:rPr>
              <a:t>n=207)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392" y="2669457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32</a:t>
            </a:r>
            <a:r>
              <a:rPr lang="ru-RU" b="1" dirty="0" smtClean="0"/>
              <a:t>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28688" y="2708040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41</a:t>
            </a:r>
            <a:r>
              <a:rPr lang="ru-RU" b="1" dirty="0" smtClean="0"/>
              <a:t>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8786" y="2667765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23</a:t>
            </a:r>
            <a:r>
              <a:rPr lang="ru-RU" b="1" dirty="0" smtClean="0"/>
              <a:t>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35478" y="1074009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 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>
            <a:stCxn id="10" idx="2"/>
          </p:cNvCxnSpPr>
          <p:nvPr/>
        </p:nvCxnSpPr>
        <p:spPr>
          <a:xfrm>
            <a:off x="4261098" y="2126869"/>
            <a:ext cx="0" cy="4232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246154" y="2550160"/>
            <a:ext cx="513183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1" idx="0"/>
          </p:cNvCxnSpPr>
          <p:nvPr/>
        </p:nvCxnSpPr>
        <p:spPr>
          <a:xfrm flipH="1">
            <a:off x="1246156" y="2553588"/>
            <a:ext cx="1517" cy="5237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831406" y="2553588"/>
            <a:ext cx="1517" cy="5237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377988" y="2540534"/>
            <a:ext cx="1517" cy="5237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387240" y="1814861"/>
            <a:ext cx="2241482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243120" y="3937548"/>
            <a:ext cx="1517" cy="5237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39684" y="4461332"/>
            <a:ext cx="1412942" cy="860176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42 % </a:t>
            </a: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совмещать с работой</a:t>
            </a:r>
            <a:endParaRPr lang="ru-RU" sz="16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12992" y="4461332"/>
            <a:ext cx="1412942" cy="860176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48</a:t>
            </a:r>
            <a:r>
              <a:rPr lang="en-US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совмещать </a:t>
            </a:r>
            <a:b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с работой</a:t>
            </a:r>
            <a:endParaRPr lang="ru-RU" sz="16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3799408" y="3937548"/>
            <a:ext cx="1517" cy="5237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3076338" y="4461332"/>
            <a:ext cx="1412942" cy="860176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7</a:t>
            </a:r>
            <a:r>
              <a:rPr lang="en-US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2 % </a:t>
            </a: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совмещать с работой</a:t>
            </a:r>
            <a:endParaRPr lang="ru-RU" sz="16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44" name="Прямая соединительная линия 43"/>
          <p:cNvCxnSpPr>
            <a:stCxn id="16" idx="2"/>
            <a:endCxn id="40" idx="0"/>
          </p:cNvCxnSpPr>
          <p:nvPr/>
        </p:nvCxnSpPr>
        <p:spPr>
          <a:xfrm>
            <a:off x="6309572" y="3944514"/>
            <a:ext cx="9891" cy="516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229863" y="1420915"/>
            <a:ext cx="1502642" cy="8601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dirty="0" err="1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Труд.тр</a:t>
            </a: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«Только работа»</a:t>
            </a:r>
            <a:endParaRPr lang="ru-RU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3472" y="1472060"/>
            <a:ext cx="1823040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HSE Sans" panose="02000000000000000000" pitchFamily="2" charset="0"/>
              </a:rPr>
              <a:t>n = </a:t>
            </a:r>
            <a:r>
              <a:rPr lang="ru-RU" sz="3200" b="1" dirty="0">
                <a:solidFill>
                  <a:srgbClr val="C00000"/>
                </a:solidFill>
                <a:latin typeface="HSE Sans" panose="02000000000000000000" pitchFamily="2" charset="0"/>
              </a:rPr>
              <a:t>357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692696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Выписка  из материалов магистерской диссертации МС Корнеевой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24340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/>
          <p:nvPr/>
        </p:nvCxnSpPr>
        <p:spPr>
          <a:xfrm flipH="1">
            <a:off x="5482254" y="3432832"/>
            <a:ext cx="20005" cy="30355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477184" y="5782328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482254" y="6468391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497071" y="3432832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493642" y="4419482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471998" y="5084803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Текст 5"/>
          <p:cNvSpPr>
            <a:spLocks noGrp="1"/>
          </p:cNvSpPr>
          <p:nvPr>
            <p:ph type="body" sz="quarter" idx="12"/>
          </p:nvPr>
        </p:nvSpPr>
        <p:spPr>
          <a:xfrm>
            <a:off x="2411760" y="260648"/>
            <a:ext cx="6493278" cy="545281"/>
          </a:xfrm>
        </p:spPr>
        <p:txBody>
          <a:bodyPr/>
          <a:lstStyle/>
          <a:p>
            <a:r>
              <a:rPr lang="ru-RU" dirty="0" smtClean="0"/>
              <a:t>11.12.2023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6716" y="1420916"/>
            <a:ext cx="2968764" cy="7059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Длинная стратегия</a:t>
            </a:r>
            <a:b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3 года</a:t>
            </a:r>
            <a:endParaRPr lang="ru-RU" sz="2000" b="1" dirty="0">
              <a:solidFill>
                <a:srgbClr val="002060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684" y="3077372"/>
            <a:ext cx="1412942" cy="860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Поступать </a:t>
            </a:r>
            <a:b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в 10 класс</a:t>
            </a:r>
            <a:endParaRPr lang="ru-RU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2182" y="3077372"/>
            <a:ext cx="1459394" cy="860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Поступать </a:t>
            </a:r>
            <a:b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в колледж</a:t>
            </a:r>
            <a:endParaRPr lang="ru-RU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16672" y="1501384"/>
            <a:ext cx="1502642" cy="860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dirty="0" err="1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Труд.тр</a:t>
            </a: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«Только работа»</a:t>
            </a:r>
            <a:endParaRPr lang="ru-RU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24" name="Прямая соединительная линия 23"/>
          <p:cNvCxnSpPr>
            <a:stCxn id="10" idx="2"/>
          </p:cNvCxnSpPr>
          <p:nvPr/>
        </p:nvCxnSpPr>
        <p:spPr>
          <a:xfrm>
            <a:off x="4261098" y="2126868"/>
            <a:ext cx="0" cy="4232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246154" y="2550160"/>
            <a:ext cx="513183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1" idx="0"/>
          </p:cNvCxnSpPr>
          <p:nvPr/>
        </p:nvCxnSpPr>
        <p:spPr>
          <a:xfrm flipH="1">
            <a:off x="1246156" y="2553588"/>
            <a:ext cx="1517" cy="5237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831406" y="2553588"/>
            <a:ext cx="1517" cy="5237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377988" y="2540534"/>
            <a:ext cx="1517" cy="5237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36783" y="3413764"/>
            <a:ext cx="20005" cy="30355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39009" y="4145015"/>
            <a:ext cx="1412942" cy="51080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73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err="1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Академ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. траектория 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56787" y="3413764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519682" y="4810336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35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Профессиональная</a:t>
            </a:r>
            <a:endParaRPr lang="ru-RU" sz="135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682" y="5507861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19 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Пока не решил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9681" y="6193924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Трудовая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53359" y="4400414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31714" y="5065735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31714" y="5763260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36783" y="6449323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2709279" y="3413764"/>
            <a:ext cx="20005" cy="30355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729283" y="3413764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725855" y="4400414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704211" y="5065735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04210" y="5763260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709279" y="6449323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3022075" y="4122153"/>
            <a:ext cx="1412942" cy="51080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42 % </a:t>
            </a:r>
            <a:r>
              <a:rPr lang="ru-RU" sz="1400" dirty="0" err="1">
                <a:solidFill>
                  <a:schemeClr val="tx1"/>
                </a:solidFill>
                <a:latin typeface="HSE Sans" panose="02000000000000000000" pitchFamily="2" charset="0"/>
              </a:rPr>
              <a:t>Академ</a:t>
            </a:r>
            <a:r>
              <a:rPr lang="ru-RU" sz="1400" dirty="0">
                <a:solidFill>
                  <a:schemeClr val="tx1"/>
                </a:solidFill>
                <a:latin typeface="HSE Sans" panose="02000000000000000000" pitchFamily="2" charset="0"/>
              </a:rPr>
              <a:t>. траектория 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2749" y="4787474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29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350" dirty="0" smtClean="0">
                <a:solidFill>
                  <a:schemeClr val="tx1"/>
                </a:solidFill>
                <a:latin typeface="HSE Sans" panose="02000000000000000000" pitchFamily="2" charset="0"/>
              </a:rPr>
              <a:t>Профессиональная</a:t>
            </a:r>
            <a:endParaRPr lang="ru-RU" sz="135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002748" y="5484999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Пока не решил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002747" y="6171062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7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Трудовая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724096" y="3413764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720668" y="4400414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699024" y="5065735"/>
            <a:ext cx="2718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5764809" y="4107048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err="1">
                <a:solidFill>
                  <a:schemeClr val="tx1"/>
                </a:solidFill>
                <a:latin typeface="HSE Sans" panose="02000000000000000000" pitchFamily="2" charset="0"/>
              </a:rPr>
              <a:t>Академ</a:t>
            </a:r>
            <a:r>
              <a:rPr lang="ru-RU" sz="1400" dirty="0">
                <a:solidFill>
                  <a:schemeClr val="tx1"/>
                </a:solidFill>
                <a:latin typeface="HSE Sans" panose="02000000000000000000" pitchFamily="2" charset="0"/>
              </a:rPr>
              <a:t>. траектория 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45482" y="4772369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12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35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Профессиональная</a:t>
            </a:r>
            <a:endParaRPr lang="ru-RU" sz="135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45481" y="5469894"/>
            <a:ext cx="1412942" cy="5108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61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Пока не решил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45481" y="6155957"/>
            <a:ext cx="1412942" cy="510801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Трудовая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1704" y="3044242"/>
            <a:ext cx="1432724" cy="905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Не решил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4474" y="2602544"/>
            <a:ext cx="917756" cy="408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32</a:t>
            </a:r>
            <a:r>
              <a:rPr lang="ru-RU" b="1" dirty="0" smtClean="0"/>
              <a:t>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2536" y="2611169"/>
            <a:ext cx="917756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41</a:t>
            </a:r>
            <a:r>
              <a:rPr lang="ru-RU" b="1" dirty="0" smtClean="0"/>
              <a:t>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24093" y="2595685"/>
            <a:ext cx="917756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23</a:t>
            </a:r>
            <a:r>
              <a:rPr lang="ru-RU" b="1" dirty="0" smtClean="0"/>
              <a:t>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59027" y="1688741"/>
            <a:ext cx="754888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4 </a:t>
            </a:r>
            <a:r>
              <a:rPr lang="ru-RU" b="1" dirty="0" smtClean="0"/>
              <a:t>%</a:t>
            </a:r>
            <a:endParaRPr lang="ru-RU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83472" y="1472060"/>
            <a:ext cx="1747163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HSE Sans" panose="02000000000000000000" pitchFamily="2" charset="0"/>
              </a:rPr>
              <a:t>n = </a:t>
            </a:r>
            <a:r>
              <a:rPr lang="ru-RU" sz="3200" dirty="0">
                <a:solidFill>
                  <a:srgbClr val="C00000"/>
                </a:solidFill>
                <a:latin typeface="HSE Sans" panose="02000000000000000000" pitchFamily="2" charset="0"/>
              </a:rPr>
              <a:t>357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331640" y="764704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Выписка  из материалов магистерской диссертации МС Корнеевой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34456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8">
            <a:extLst>
              <a:ext uri="{FF2B5EF4-FFF2-40B4-BE49-F238E27FC236}">
                <a16:creationId xmlns:a16="http://schemas.microsoft.com/office/drawing/2014/main" xmlns="" id="{7DE9C6A8-8E67-9A3A-4411-DEB64E42E8EA}"/>
              </a:ext>
            </a:extLst>
          </p:cNvPr>
          <p:cNvSpPr/>
          <p:nvPr/>
        </p:nvSpPr>
        <p:spPr>
          <a:xfrm>
            <a:off x="247959" y="277070"/>
            <a:ext cx="8572513" cy="1423737"/>
          </a:xfrm>
          <a:prstGeom prst="roundRect">
            <a:avLst/>
          </a:prstGeom>
          <a:solidFill>
            <a:schemeClr val="bg1"/>
          </a:solidFill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a typeface="+mn-lt"/>
                <a:cs typeface="+mn-lt"/>
              </a:rPr>
              <a:t>Академически  </a:t>
            </a:r>
            <a:r>
              <a:rPr lang="ru-RU" b="1" dirty="0" err="1" smtClean="0">
                <a:solidFill>
                  <a:srgbClr val="C00000"/>
                </a:solidFill>
                <a:ea typeface="+mn-lt"/>
                <a:cs typeface="+mn-lt"/>
              </a:rPr>
              <a:t>НЕуспешные</a:t>
            </a:r>
            <a:r>
              <a:rPr lang="ru-RU" b="1" dirty="0" smtClean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выпускники основной школы </a:t>
            </a:r>
            <a:r>
              <a:rPr lang="ru-RU" b="1" dirty="0" smtClean="0">
                <a:solidFill>
                  <a:srgbClr val="002060"/>
                </a:solidFill>
                <a:ea typeface="+mn-lt"/>
                <a:cs typeface="+mn-lt"/>
              </a:rPr>
              <a:t>  НЕ выбирают 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«короткую» стратегию профессионального выбора, связанную с поступлением 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на программы </a:t>
            </a:r>
            <a:r>
              <a:rPr lang="ru-RU" dirty="0" smtClean="0">
                <a:solidFill>
                  <a:srgbClr val="002060"/>
                </a:solidFill>
                <a:ea typeface="+mn-lt"/>
                <a:cs typeface="+mn-lt"/>
              </a:rPr>
              <a:t>подготовки квалифицированных рабочих и служащих (ППКРС), </a:t>
            </a:r>
            <a:r>
              <a:rPr lang="ru-RU" b="1" dirty="0" smtClean="0">
                <a:solidFill>
                  <a:srgbClr val="002060"/>
                </a:solidFill>
                <a:ea typeface="+mn-lt"/>
                <a:cs typeface="+mn-lt"/>
              </a:rPr>
              <a:t>т.е. на 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рабочие </a:t>
            </a:r>
            <a:r>
              <a:rPr lang="ru-RU" b="1" dirty="0" smtClean="0">
                <a:solidFill>
                  <a:srgbClr val="002060"/>
                </a:solidFill>
                <a:ea typeface="+mn-lt"/>
                <a:cs typeface="+mn-lt"/>
              </a:rPr>
              <a:t>профессии</a:t>
            </a:r>
            <a:endParaRPr lang="ru-RU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76040" y="44956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HSE Sans" panose="02000000000000000000" pitchFamily="2" charset="0"/>
                <a:ea typeface="+mj-ea"/>
                <a:cs typeface="+mj-cs"/>
              </a:rPr>
              <a:t>20</a:t>
            </a:r>
            <a:endParaRPr lang="ru-RU" sz="2400" dirty="0"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0588" y="1801765"/>
            <a:ext cx="2968764" cy="7059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Короткая стратегия</a:t>
            </a:r>
            <a:br>
              <a:rPr lang="ru-RU" sz="2000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1 год</a:t>
            </a:r>
            <a:endParaRPr lang="ru-RU" sz="2000" dirty="0">
              <a:solidFill>
                <a:srgbClr val="002060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62770" y="2807169"/>
            <a:ext cx="2946583" cy="860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24 % ППКРС (</a:t>
            </a:r>
            <a:r>
              <a:rPr lang="en-US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n= 52)</a:t>
            </a:r>
            <a:endParaRPr lang="ru-RU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99495" y="2808128"/>
            <a:ext cx="1876673" cy="860176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7</a:t>
            </a:r>
            <a:r>
              <a:rPr lang="en-US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2 % </a:t>
            </a: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совмещать 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с работой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(n=37)</a:t>
            </a:r>
            <a:endParaRPr lang="ru-RU" sz="16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40588" y="4432862"/>
            <a:ext cx="2968764" cy="7059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Длинная стратегия</a:t>
            </a:r>
            <a:br>
              <a:rPr lang="ru-RU" sz="2000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3 года</a:t>
            </a:r>
            <a:endParaRPr lang="ru-RU" sz="2000" dirty="0">
              <a:solidFill>
                <a:srgbClr val="002060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69859" y="5217098"/>
            <a:ext cx="1455111" cy="607652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35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Поступать </a:t>
            </a:r>
            <a:b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в вуз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57846" y="5207644"/>
            <a:ext cx="1473687" cy="617106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36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Продолжать обучение в колледже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64899" y="5904331"/>
            <a:ext cx="1485858" cy="582382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19 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Пока не решил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95119" y="5904332"/>
            <a:ext cx="1449028" cy="579588"/>
          </a:xfrm>
          <a:prstGeom prst="roundRect">
            <a:avLst/>
          </a:prstGeom>
          <a:solidFill>
            <a:schemeClr val="bg2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Только работать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2491" y="2807169"/>
            <a:ext cx="2030063" cy="860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Академически неуспешные</a:t>
            </a:r>
            <a:br>
              <a:rPr lang="ru-RU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n = 217)</a:t>
            </a:r>
            <a:endParaRPr lang="ru-RU" b="1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>
            <a:stCxn id="40" idx="3"/>
            <a:endCxn id="12" idx="1"/>
          </p:cNvCxnSpPr>
          <p:nvPr/>
        </p:nvCxnSpPr>
        <p:spPr>
          <a:xfrm>
            <a:off x="2352554" y="3237257"/>
            <a:ext cx="910215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209352" y="3200808"/>
            <a:ext cx="910215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2" idx="2"/>
            <a:endCxn id="35" idx="0"/>
          </p:cNvCxnSpPr>
          <p:nvPr/>
        </p:nvCxnSpPr>
        <p:spPr>
          <a:xfrm flipH="1">
            <a:off x="4724970" y="3667345"/>
            <a:ext cx="11091" cy="76551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1520" y="5589240"/>
            <a:ext cx="291581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 smtClean="0"/>
              <a:t>Выписка  из материалов магистерской диссертации МС Корнеевой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22284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18">
            <a:extLst>
              <a:ext uri="{FF2B5EF4-FFF2-40B4-BE49-F238E27FC236}">
                <a16:creationId xmlns:a16="http://schemas.microsoft.com/office/drawing/2014/main" xmlns="" id="{7DE9C6A8-8E67-9A3A-4411-DEB64E42E8EA}"/>
              </a:ext>
            </a:extLst>
          </p:cNvPr>
          <p:cNvSpPr/>
          <p:nvPr/>
        </p:nvSpPr>
        <p:spPr>
          <a:xfrm>
            <a:off x="247959" y="277072"/>
            <a:ext cx="8500505" cy="1105376"/>
          </a:xfrm>
          <a:prstGeom prst="roundRect">
            <a:avLst/>
          </a:prstGeom>
          <a:solidFill>
            <a:schemeClr val="bg1"/>
          </a:solidFill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b="1" dirty="0">
                <a:solidFill>
                  <a:schemeClr val="tx1"/>
                </a:solidFill>
                <a:ea typeface="+mn-lt"/>
                <a:cs typeface="+mn-lt"/>
              </a:rPr>
              <a:t>Академически успешные выпускники основной школы выбирают стратегию поступления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на программы подготовки специалистов среднего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звена (ППССЗ)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lt"/>
                <a:cs typeface="+mn-lt"/>
              </a:rPr>
            </a:b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ru-RU" b="1" dirty="0">
                <a:solidFill>
                  <a:schemeClr val="tx1"/>
                </a:solidFill>
                <a:ea typeface="+mn-lt"/>
                <a:cs typeface="+mn-lt"/>
              </a:rPr>
              <a:t>т.е. на специальности с дальнейшей «длинной» стратегией на смешанную траекторию (учиться и работать</a:t>
            </a: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) : </a:t>
            </a:r>
            <a:r>
              <a:rPr lang="ru-RU" b="1" dirty="0" smtClean="0">
                <a:solidFill>
                  <a:srgbClr val="C00000"/>
                </a:solidFill>
                <a:ea typeface="+mn-lt"/>
                <a:cs typeface="+mn-lt"/>
              </a:rPr>
              <a:t>ПОДТВЕРЖДЕНО </a:t>
            </a:r>
            <a:r>
              <a:rPr lang="ru-RU" b="1" dirty="0" smtClean="0">
                <a:solidFill>
                  <a:srgbClr val="C00000"/>
                </a:solidFill>
                <a:ea typeface="+mn-lt"/>
                <a:cs typeface="+mn-lt"/>
              </a:rPr>
              <a:t> ЧАСТИЧНО</a:t>
            </a:r>
            <a:endParaRPr lang="ru-RU" b="1" dirty="0">
              <a:solidFill>
                <a:srgbClr val="C00000"/>
              </a:solidFill>
              <a:ea typeface="+mn-lt"/>
              <a:cs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6040" y="44956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HSE Sans" panose="02000000000000000000" pitchFamily="2" charset="0"/>
                <a:ea typeface="+mj-ea"/>
                <a:cs typeface="+mj-cs"/>
              </a:rPr>
              <a:t>21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40588" y="1801765"/>
            <a:ext cx="2968764" cy="7059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Короткая стратегия</a:t>
            </a:r>
            <a:b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1 год</a:t>
            </a:r>
            <a:endParaRPr lang="ru-RU" sz="2000" b="1" dirty="0">
              <a:solidFill>
                <a:srgbClr val="002060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62770" y="2807169"/>
            <a:ext cx="2946583" cy="860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27 % ППССЗ (</a:t>
            </a:r>
            <a:r>
              <a:rPr lang="en-US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n=38)</a:t>
            </a:r>
            <a:endParaRPr lang="ru-RU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9495" y="2808128"/>
            <a:ext cx="1876673" cy="860176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79</a:t>
            </a:r>
            <a:r>
              <a:rPr lang="en-US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совмещать 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с работой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(n=30)</a:t>
            </a:r>
            <a:endParaRPr lang="ru-RU" sz="16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31251" y="4432862"/>
            <a:ext cx="3178101" cy="7059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Длинная стратегия</a:t>
            </a:r>
            <a:br>
              <a:rPr lang="ru-RU" sz="24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002060"/>
                </a:solidFill>
                <a:latin typeface="HSE Sans" panose="02000000000000000000" pitchFamily="2" charset="0"/>
                <a:ea typeface="+mj-ea"/>
                <a:cs typeface="+mj-cs"/>
              </a:rPr>
              <a:t>3 года</a:t>
            </a:r>
            <a:endParaRPr lang="ru-RU" sz="2400" b="1" dirty="0">
              <a:solidFill>
                <a:srgbClr val="002060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1" y="5217098"/>
            <a:ext cx="1593130" cy="60765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5</a:t>
            </a:r>
            <a:r>
              <a:rPr lang="en-US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Поступать </a:t>
            </a:r>
            <a:b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в вуз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57846" y="5207644"/>
            <a:ext cx="1830378" cy="617106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21</a:t>
            </a:r>
            <a:r>
              <a:rPr lang="en-US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Продолжать обучение в колледже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1" y="5904331"/>
            <a:ext cx="1618916" cy="582382"/>
          </a:xfrm>
          <a:prstGeom prst="roundRect">
            <a:avLst/>
          </a:prstGeom>
          <a:solidFill>
            <a:schemeClr val="bg1"/>
          </a:solidFill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21 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Пока не решил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95119" y="5904332"/>
            <a:ext cx="1647248" cy="579588"/>
          </a:xfrm>
          <a:prstGeom prst="roundRect">
            <a:avLst/>
          </a:prstGeom>
          <a:noFill/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 % </a:t>
            </a:r>
            <a:r>
              <a:rPr lang="ru-RU" sz="14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Только работать</a:t>
            </a:r>
            <a:endParaRPr lang="ru-RU" sz="14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2491" y="2807169"/>
            <a:ext cx="2030063" cy="860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Академически успешные</a:t>
            </a:r>
            <a:br>
              <a:rPr lang="ru-RU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n = </a:t>
            </a:r>
            <a:r>
              <a:rPr lang="ru-RU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140</a:t>
            </a:r>
            <a:r>
              <a:rPr lang="en-US" b="1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)</a:t>
            </a:r>
            <a:endParaRPr lang="ru-RU" b="1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23" name="Прямая со стрелкой 22"/>
          <p:cNvCxnSpPr>
            <a:stCxn id="20" idx="3"/>
            <a:endCxn id="13" idx="1"/>
          </p:cNvCxnSpPr>
          <p:nvPr/>
        </p:nvCxnSpPr>
        <p:spPr>
          <a:xfrm>
            <a:off x="2352554" y="3237257"/>
            <a:ext cx="910215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209352" y="3200808"/>
            <a:ext cx="910215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2"/>
            <a:endCxn id="15" idx="0"/>
          </p:cNvCxnSpPr>
          <p:nvPr/>
        </p:nvCxnSpPr>
        <p:spPr>
          <a:xfrm flipH="1">
            <a:off x="4620302" y="3667345"/>
            <a:ext cx="115760" cy="76551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63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224162" y="2213605"/>
          <a:ext cx="3429000" cy="428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4282" y="1275378"/>
            <a:ext cx="829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ea typeface="+mn-lt"/>
                <a:cs typeface="+mn-lt"/>
              </a:rPr>
              <a:t> </a:t>
            </a:r>
            <a:r>
              <a:rPr lang="ru-RU" b="1" i="1" dirty="0"/>
              <a:t>Если бы у Вас был выбор, то какую форму занятости в будущем Вы бы выбрали? </a:t>
            </a:r>
            <a:r>
              <a:rPr lang="ru-RU" i="1" dirty="0"/>
              <a:t>   </a:t>
            </a:r>
          </a:p>
        </p:txBody>
      </p:sp>
      <p:sp>
        <p:nvSpPr>
          <p:cNvPr id="8" name="Прямоугольник: скругленные углы 22">
            <a:extLst>
              <a:ext uri="{FF2B5EF4-FFF2-40B4-BE49-F238E27FC236}">
                <a16:creationId xmlns:a16="http://schemas.microsoft.com/office/drawing/2014/main" xmlns="" id="{8E61D88E-4640-4DED-0B06-DE753F649BC2}"/>
              </a:ext>
            </a:extLst>
          </p:cNvPr>
          <p:cNvSpPr/>
          <p:nvPr/>
        </p:nvSpPr>
        <p:spPr>
          <a:xfrm>
            <a:off x="336190" y="345147"/>
            <a:ext cx="8124241" cy="879192"/>
          </a:xfrm>
          <a:prstGeom prst="roundRect">
            <a:avLst/>
          </a:prstGeom>
          <a:solidFill>
            <a:schemeClr val="bg1"/>
          </a:solidFill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Академически   </a:t>
            </a:r>
            <a:r>
              <a:rPr lang="ru-RU" b="1" dirty="0" err="1" smtClean="0">
                <a:solidFill>
                  <a:schemeClr val="tx1"/>
                </a:solidFill>
                <a:ea typeface="+mn-lt"/>
                <a:cs typeface="+mn-lt"/>
              </a:rPr>
              <a:t>НЕуспешные</a:t>
            </a: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b="1" dirty="0">
                <a:solidFill>
                  <a:schemeClr val="tx1"/>
                </a:solidFill>
                <a:ea typeface="+mn-lt"/>
                <a:cs typeface="+mn-lt"/>
              </a:rPr>
              <a:t>выпускники основной школы формируют «длинную» стратегию в пользу </a:t>
            </a: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 работы по формату </a:t>
            </a:r>
            <a:r>
              <a:rPr lang="ru-RU" b="1" dirty="0" smtClean="0">
                <a:solidFill>
                  <a:srgbClr val="002060"/>
                </a:solidFill>
                <a:ea typeface="+mn-lt"/>
                <a:cs typeface="+mn-lt"/>
              </a:rPr>
              <a:t>ПРЕДПРИНИМАТЕЛЬСТВА </a:t>
            </a: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. </a:t>
            </a:r>
            <a:endParaRPr lang="ru-RU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6818120"/>
              </p:ext>
            </p:extLst>
          </p:nvPr>
        </p:nvGraphicFramePr>
        <p:xfrm>
          <a:off x="179512" y="1484784"/>
          <a:ext cx="8640960" cy="511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76040" y="44956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HSE Sans" panose="02000000000000000000" pitchFamily="2" charset="0"/>
                <a:ea typeface="+mj-ea"/>
                <a:cs typeface="+mj-cs"/>
              </a:rPr>
              <a:t>22</a:t>
            </a:r>
            <a:endParaRPr lang="ru-RU" sz="2400" dirty="0"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501008"/>
            <a:ext cx="1558568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HSE Sans" panose="02000000000000000000" pitchFamily="2" charset="0"/>
              </a:rPr>
              <a:t>Договор-</a:t>
            </a:r>
          </a:p>
          <a:p>
            <a:pPr algn="ctr"/>
            <a:r>
              <a:rPr lang="ru-RU" sz="2000" dirty="0" smtClean="0">
                <a:latin typeface="HSE Sans" panose="02000000000000000000" pitchFamily="2" charset="0"/>
              </a:rPr>
              <a:t> ГАРАНТИЯ</a:t>
            </a:r>
            <a:endParaRPr lang="ru-RU" sz="2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5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0922466"/>
              </p:ext>
            </p:extLst>
          </p:nvPr>
        </p:nvGraphicFramePr>
        <p:xfrm>
          <a:off x="251520" y="1305892"/>
          <a:ext cx="6984776" cy="541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8E61D88E-4640-4DED-0B06-DE753F649BC2}"/>
              </a:ext>
            </a:extLst>
          </p:cNvPr>
          <p:cNvSpPr/>
          <p:nvPr/>
        </p:nvSpPr>
        <p:spPr>
          <a:xfrm>
            <a:off x="348083" y="364097"/>
            <a:ext cx="7527957" cy="632606"/>
          </a:xfrm>
          <a:prstGeom prst="roundRect">
            <a:avLst/>
          </a:prstGeom>
          <a:solidFill>
            <a:schemeClr val="bg1"/>
          </a:solidFill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b="1" dirty="0" smtClean="0">
                <a:solidFill>
                  <a:schemeClr val="tx1"/>
                </a:solidFill>
                <a:ea typeface="+mn-lt"/>
                <a:cs typeface="+mn-lt"/>
              </a:rPr>
              <a:t>4.</a:t>
            </a:r>
            <a:r>
              <a:rPr lang="ru-RU" b="1" dirty="0">
                <a:solidFill>
                  <a:schemeClr val="tx1"/>
                </a:solidFill>
                <a:ea typeface="+mn-lt"/>
                <a:cs typeface="+mn-lt"/>
              </a:rPr>
              <a:t> Академически </a:t>
            </a: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a typeface="+mn-lt"/>
                <a:cs typeface="+mn-lt"/>
              </a:rPr>
              <a:t>НЕуспешные</a:t>
            </a: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b="1" dirty="0">
                <a:solidFill>
                  <a:schemeClr val="tx1"/>
                </a:solidFill>
                <a:ea typeface="+mn-lt"/>
                <a:cs typeface="+mn-lt"/>
              </a:rPr>
              <a:t>выпускники основной </a:t>
            </a: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школы </a:t>
            </a:r>
            <a:r>
              <a:rPr lang="ru-RU" b="1" dirty="0" smtClean="0">
                <a:solidFill>
                  <a:srgbClr val="C00000"/>
                </a:solidFill>
                <a:ea typeface="+mn-lt"/>
                <a:cs typeface="+mn-lt"/>
              </a:rPr>
              <a:t>не</a:t>
            </a:r>
            <a:r>
              <a:rPr lang="ru-RU" b="1" dirty="0" smtClean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b="1" dirty="0">
                <a:solidFill>
                  <a:schemeClr val="tx1"/>
                </a:solidFill>
                <a:ea typeface="+mn-lt"/>
                <a:cs typeface="+mn-lt"/>
              </a:rPr>
              <a:t>формируют стратегию профессионального </a:t>
            </a:r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выбора : </a:t>
            </a:r>
            <a:r>
              <a:rPr lang="ru-RU" b="1" dirty="0" smtClean="0">
                <a:solidFill>
                  <a:srgbClr val="C00000"/>
                </a:solidFill>
                <a:ea typeface="+mn-lt"/>
                <a:cs typeface="+mn-lt"/>
              </a:rPr>
              <a:t>ПОДТВЕРЖДЕНО  ЧАСТИЧНО </a:t>
            </a:r>
            <a:endParaRPr lang="ru-RU" b="1" dirty="0">
              <a:solidFill>
                <a:srgbClr val="C00000"/>
              </a:solidFill>
              <a:ea typeface="+mn-lt"/>
              <a:cs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083" y="1117887"/>
            <a:ext cx="7766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Что Вы планируете делать через </a:t>
            </a:r>
            <a:r>
              <a:rPr lang="ru-RU" b="1" i="1" dirty="0"/>
              <a:t>три года</a:t>
            </a:r>
            <a:r>
              <a:rPr lang="ru-RU" i="1" dirty="0"/>
              <a:t>? Отметьте только один ответ.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76040" y="44956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HSE Sans" panose="02000000000000000000" pitchFamily="2" charset="0"/>
                <a:ea typeface="+mj-ea"/>
                <a:cs typeface="+mj-cs"/>
              </a:rPr>
              <a:t>23</a:t>
            </a:r>
            <a:endParaRPr lang="ru-RU" sz="2400" dirty="0"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57410" y="4545653"/>
            <a:ext cx="1597769" cy="5011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HSE San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HSE Sans"/>
              </a:rPr>
              <a:t>p</a:t>
            </a:r>
            <a:r>
              <a:rPr lang="ru-RU" dirty="0" smtClean="0">
                <a:solidFill>
                  <a:schemeClr val="tx1"/>
                </a:solidFill>
                <a:latin typeface="HSE San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HSE Sans"/>
              </a:rPr>
              <a:t>=</a:t>
            </a:r>
            <a:r>
              <a:rPr lang="ru-RU" dirty="0">
                <a:solidFill>
                  <a:schemeClr val="tx1"/>
                </a:solidFill>
                <a:latin typeface="HSE San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HSE Sans"/>
              </a:rPr>
              <a:t>0,</a:t>
            </a:r>
            <a:r>
              <a:rPr lang="ru-RU" dirty="0" smtClean="0">
                <a:solidFill>
                  <a:schemeClr val="tx1"/>
                </a:solidFill>
                <a:latin typeface="HSE Sans"/>
              </a:rPr>
              <a:t>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6072" y="2906211"/>
            <a:ext cx="1279784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HSE Sans" panose="02000000000000000000" pitchFamily="2" charset="0"/>
              </a:rPr>
              <a:t>Пока </a:t>
            </a:r>
            <a:br>
              <a:rPr lang="ru-RU" sz="2000" dirty="0" smtClean="0">
                <a:latin typeface="HSE Sans" panose="02000000000000000000" pitchFamily="2" charset="0"/>
              </a:rPr>
            </a:br>
            <a:r>
              <a:rPr lang="ru-RU" sz="2000" dirty="0" smtClean="0">
                <a:latin typeface="HSE Sans" panose="02000000000000000000" pitchFamily="2" charset="0"/>
              </a:rPr>
              <a:t>не решил</a:t>
            </a:r>
            <a:endParaRPr lang="ru-RU" sz="2000" dirty="0">
              <a:latin typeface="HSE Sans" panose="02000000000000000000" pitchFamily="2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268940" y="2898251"/>
            <a:ext cx="110326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ru-RU" sz="2000" dirty="0" smtClean="0">
                <a:solidFill>
                  <a:schemeClr val="tx1"/>
                </a:solidFill>
                <a:latin typeface="HSE Sans" panose="02000000000000000000" pitchFamily="2" charset="0"/>
              </a:rPr>
              <a:t>СПО</a:t>
            </a:r>
            <a:endParaRPr lang="ru-RU" sz="20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251752" y="2902365"/>
            <a:ext cx="1959275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ru-RU" sz="2000" dirty="0" smtClean="0">
                <a:latin typeface="HSE Sans" panose="02000000000000000000" pitchFamily="2" charset="0"/>
              </a:rPr>
              <a:t>В вуз</a:t>
            </a:r>
            <a:r>
              <a:rPr lang="ru-RU" sz="2000" dirty="0" smtClean="0">
                <a:solidFill>
                  <a:schemeClr val="tx1"/>
                </a:solidFill>
                <a:latin typeface="HSE Sans" panose="02000000000000000000" pitchFamily="2" charset="0"/>
              </a:rPr>
              <a:t> </a:t>
            </a:r>
            <a:endParaRPr lang="ru-RU" sz="20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372200" y="2898251"/>
            <a:ext cx="57606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2" charset="0"/>
              </a:rPr>
              <a:t>РАБ</a:t>
            </a:r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8304" y="2060848"/>
            <a:ext cx="1368152" cy="104801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Длинная стратегия</a:t>
            </a:r>
            <a:br>
              <a:rPr lang="ru-RU" sz="20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rPr>
              <a:t>3 года</a:t>
            </a:r>
            <a:endParaRPr lang="ru-RU" sz="2000" dirty="0">
              <a:solidFill>
                <a:schemeClr val="tx1"/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6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2664296" cy="2376264"/>
          </a:xfrm>
        </p:spPr>
        <p:txBody>
          <a:bodyPr>
            <a:normAutofit/>
          </a:bodyPr>
          <a:lstStyle/>
          <a:p>
            <a:r>
              <a:rPr lang="ru-RU" sz="2400" b="0" dirty="0" err="1" smtClean="0">
                <a:solidFill>
                  <a:srgbClr val="002060"/>
                </a:solidFill>
                <a:effectLst/>
              </a:rPr>
              <a:t>Резильентность</a:t>
            </a:r>
            <a:r>
              <a:rPr lang="ru-RU" sz="2400" b="0" dirty="0" smtClean="0">
                <a:solidFill>
                  <a:srgbClr val="002060"/>
                </a:solidFill>
                <a:effectLst/>
              </a:rPr>
              <a:t> </a:t>
            </a:r>
            <a:br>
              <a:rPr lang="ru-RU" sz="2400" b="0" dirty="0" smtClean="0">
                <a:solidFill>
                  <a:srgbClr val="002060"/>
                </a:solidFill>
                <a:effectLst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effectLst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</a:rPr>
              <a:t>это просто  ДРУГОЙ МИР</a:t>
            </a:r>
            <a:br>
              <a:rPr lang="ru-RU" sz="2400" b="0" dirty="0" smtClean="0">
                <a:solidFill>
                  <a:srgbClr val="002060"/>
                </a:solidFill>
                <a:effectLst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</a:rPr>
              <a:t>образовательных взаимодействий  </a:t>
            </a:r>
            <a:endParaRPr lang="ru-RU" sz="24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Содержимое 3" descr="Zmien_nastawienie_mmacz144_195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2813" y="404664"/>
            <a:ext cx="5071635" cy="584373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2">
            <a:extLst>
              <a:ext uri="{FF2B5EF4-FFF2-40B4-BE49-F238E27FC236}">
                <a16:creationId xmlns:a16="http://schemas.microsoft.com/office/drawing/2014/main" xmlns="" id="{8E61D88E-4640-4DED-0B06-DE753F649BC2}"/>
              </a:ext>
            </a:extLst>
          </p:cNvPr>
          <p:cNvSpPr/>
          <p:nvPr/>
        </p:nvSpPr>
        <p:spPr>
          <a:xfrm>
            <a:off x="467544" y="260648"/>
            <a:ext cx="8352928" cy="940587"/>
          </a:xfrm>
          <a:prstGeom prst="roundRect">
            <a:avLst/>
          </a:prstGeom>
          <a:solidFill>
            <a:schemeClr val="bg1"/>
          </a:solidFill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b="1" dirty="0" smtClean="0">
                <a:solidFill>
                  <a:schemeClr val="tx1"/>
                </a:solidFill>
                <a:ea typeface="+mn-lt"/>
                <a:cs typeface="+mn-lt"/>
              </a:rPr>
              <a:t>В </a:t>
            </a:r>
            <a:r>
              <a:rPr lang="ru-RU" b="1" dirty="0">
                <a:solidFill>
                  <a:schemeClr val="tx1"/>
                </a:solidFill>
                <a:ea typeface="+mn-lt"/>
                <a:cs typeface="+mn-lt"/>
              </a:rPr>
              <a:t>представлениях выпускников основной школы внешняя среда (учителя, друзья и родители) влияет на формирование стратегии профессионального выбора : </a:t>
            </a:r>
            <a:r>
              <a:rPr lang="ru-RU" b="1" dirty="0">
                <a:solidFill>
                  <a:srgbClr val="C00000"/>
                </a:solidFill>
                <a:ea typeface="+mn-lt"/>
                <a:cs typeface="+mn-lt"/>
              </a:rPr>
              <a:t>ПОДТВЕРЖДЕНО  ЧАСТИЧНО </a:t>
            </a:r>
            <a:endParaRPr lang="ru-RU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6051348"/>
              </p:ext>
            </p:extLst>
          </p:nvPr>
        </p:nvGraphicFramePr>
        <p:xfrm>
          <a:off x="683568" y="2216552"/>
          <a:ext cx="7953062" cy="409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340768"/>
            <a:ext cx="846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Если Вы уже думали о выборе колледжа/вуза, укажите основные факторы, которые повлияют на ваш выбор?</a:t>
            </a:r>
            <a:r>
              <a:rPr lang="ru-RU" b="1" i="1" dirty="0"/>
              <a:t> Выберите ТРИ главных фактора</a:t>
            </a:r>
            <a:r>
              <a:rPr lang="ru-R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29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111.12.2023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6139005"/>
              </p:ext>
            </p:extLst>
          </p:nvPr>
        </p:nvGraphicFramePr>
        <p:xfrm>
          <a:off x="683568" y="1268760"/>
          <a:ext cx="8018024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430">
                  <a:extLst>
                    <a:ext uri="{9D8B030D-6E8A-4147-A177-3AD203B41FA5}">
                      <a16:colId xmlns:a16="http://schemas.microsoft.com/office/drawing/2014/main" xmlns="" val="3672999572"/>
                    </a:ext>
                  </a:extLst>
                </a:gridCol>
                <a:gridCol w="7500594">
                  <a:extLst>
                    <a:ext uri="{9D8B030D-6E8A-4147-A177-3AD203B41FA5}">
                      <a16:colId xmlns:a16="http://schemas.microsoft.com/office/drawing/2014/main" xmlns="" val="4125278884"/>
                    </a:ext>
                  </a:extLst>
                </a:gridCol>
              </a:tblGrid>
              <a:tr h="10428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HSE Sans" panose="02000000000000000000" pitchFamily="2" charset="0"/>
                          <a:ea typeface="+mj-ea"/>
                          <a:cs typeface="+mj-cs"/>
                        </a:rPr>
                        <a:t>1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профессиональный выбор школьников рисковых школ </a:t>
                      </a:r>
                      <a:r>
                        <a:rPr lang="ru-RU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влияют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престиж будущей профессии; показатель проходного балла на поступление, мнение родителей; </a:t>
                      </a:r>
                      <a:r>
                        <a:rPr lang="ru-RU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влияет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мнение педагогов школы .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26323"/>
                  </a:ext>
                </a:extLst>
              </a:tr>
              <a:tr h="3106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8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2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образования родителей </a:t>
                      </a:r>
                      <a:r>
                        <a:rPr lang="ru-RU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выбор академической траектории выпускниками рисковых школ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именно уровень выше общего среднего. </a:t>
                      </a:r>
                      <a:endParaRPr lang="ru-RU" sz="2200" b="0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349647"/>
                  </a:ext>
                </a:extLst>
              </a:tr>
              <a:tr h="3106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814070" algn="l"/>
                        </a:tabLst>
                      </a:pP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28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HSE Sans" panose="02000000000000000000" pitchFamily="2" charset="0"/>
                          <a:ea typeface="+mj-ea"/>
                          <a:cs typeface="+mj-cs"/>
                        </a:rPr>
                        <a:t>3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4070" algn="l"/>
                        </a:tabLst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Школьная профориентация </a:t>
                      </a:r>
                      <a:r>
                        <a:rPr lang="ru-RU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влияет </a:t>
                      </a: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стратегии профессионального выбора выпускниками «рисковой» школы.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814070" algn="l"/>
                        </a:tabLst>
                      </a:pP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7432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87624" y="836712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Выписка  из материалов магистерской диссертации МС Корнеевой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41511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11.12.2023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МП «УПРАВЛЕНИЕ ОБРАЗОВАНИЕМ»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428272"/>
              </p:ext>
            </p:extLst>
          </p:nvPr>
        </p:nvGraphicFramePr>
        <p:xfrm>
          <a:off x="474223" y="1727687"/>
          <a:ext cx="8339144" cy="485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69">
                  <a:extLst>
                    <a:ext uri="{9D8B030D-6E8A-4147-A177-3AD203B41FA5}">
                      <a16:colId xmlns:a16="http://schemas.microsoft.com/office/drawing/2014/main" xmlns="" val="3672999572"/>
                    </a:ext>
                  </a:extLst>
                </a:gridCol>
                <a:gridCol w="7710175">
                  <a:extLst>
                    <a:ext uri="{9D8B030D-6E8A-4147-A177-3AD203B41FA5}">
                      <a16:colId xmlns:a16="http://schemas.microsoft.com/office/drawing/2014/main" xmlns="" val="4125278884"/>
                    </a:ext>
                  </a:extLst>
                </a:gridCol>
              </a:tblGrid>
              <a:tr h="953776">
                <a:tc>
                  <a:txBody>
                    <a:bodyPr/>
                    <a:lstStyle/>
                    <a:p>
                      <a:pPr algn="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HSE Sans" panose="02000000000000000000" pitchFamily="2" charset="0"/>
                          <a:ea typeface="+mj-ea"/>
                          <a:cs typeface="+mj-cs"/>
                        </a:rPr>
                        <a:t>4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Академическая успешность: 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влияет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уровень осознанности в принятии решения о профессиональном выборе: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30% неуспешных и более 20% успешных выпускников рисковых школ не могут определиться с планами на ближайшее профессиональное будущее (3 года). </a:t>
                      </a:r>
                    </a:p>
                    <a:p>
                      <a:pPr lvl="0"/>
                      <a:r>
                        <a:rPr lang="ru-RU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выбор «короткой» (1 год) стратегии и не влияет на выбор «длинной» </a:t>
                      </a:r>
                      <a:b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 года) стратегии</a:t>
                      </a:r>
                      <a:endParaRPr lang="ru-RU" sz="2200" b="1" dirty="0" smtClean="0"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4320581"/>
                  </a:ext>
                </a:extLst>
              </a:tr>
              <a:tr h="203795">
                <a:tc>
                  <a:txBody>
                    <a:bodyPr/>
                    <a:lstStyle/>
                    <a:p>
                      <a:pPr algn="r"/>
                      <a:endParaRPr lang="ru-RU" sz="2200" kern="1200" dirty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>
                        <a:latin typeface="+mn-lt"/>
                      </a:endParaRPr>
                    </a:p>
                    <a:p>
                      <a:endParaRPr lang="ru-RU" sz="2200" b="1" dirty="0">
                        <a:latin typeface="+mn-lt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93837"/>
                  </a:ext>
                </a:extLst>
              </a:tr>
              <a:tr h="2505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i="1" dirty="0" smtClean="0"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479288"/>
                  </a:ext>
                </a:extLst>
              </a:tr>
              <a:tr h="55814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814070" algn="l"/>
                        </a:tabLst>
                      </a:pPr>
                      <a:endParaRPr lang="ru-RU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96876"/>
                  </a:ext>
                </a:extLst>
              </a:tr>
            </a:tbl>
          </a:graphicData>
        </a:graphic>
      </p:graphicFrame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855A79A0-722B-71DD-9E35-866653D69E27}"/>
              </a:ext>
            </a:extLst>
          </p:cNvPr>
          <p:cNvSpPr txBox="1">
            <a:spLocks/>
          </p:cNvSpPr>
          <p:nvPr/>
        </p:nvSpPr>
        <p:spPr>
          <a:xfrm>
            <a:off x="2531436" y="548721"/>
            <a:ext cx="1952908" cy="4081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Ф</a:t>
            </a:r>
            <a:r>
              <a:rPr lang="ru-RU" b="1" dirty="0" smtClean="0"/>
              <a:t>ормирование стратегий профессионального выбора учащимися  </a:t>
            </a:r>
            <a:br>
              <a:rPr lang="ru-RU" b="1" dirty="0" smtClean="0"/>
            </a:br>
            <a:r>
              <a:rPr lang="ru-RU" b="1" dirty="0" smtClean="0"/>
              <a:t>«рисковых» школ»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11.12.2023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МП «УПРАВЛЕНИЕ ОБРАЗОВАНИЕМ»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428272"/>
              </p:ext>
            </p:extLst>
          </p:nvPr>
        </p:nvGraphicFramePr>
        <p:xfrm>
          <a:off x="474223" y="1727687"/>
          <a:ext cx="8339144" cy="3500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69">
                  <a:extLst>
                    <a:ext uri="{9D8B030D-6E8A-4147-A177-3AD203B41FA5}">
                      <a16:colId xmlns:a16="http://schemas.microsoft.com/office/drawing/2014/main" xmlns="" val="3672999572"/>
                    </a:ext>
                  </a:extLst>
                </a:gridCol>
                <a:gridCol w="7710175">
                  <a:extLst>
                    <a:ext uri="{9D8B030D-6E8A-4147-A177-3AD203B41FA5}">
                      <a16:colId xmlns:a16="http://schemas.microsoft.com/office/drawing/2014/main" xmlns="" val="4125278884"/>
                    </a:ext>
                  </a:extLst>
                </a:gridCol>
              </a:tblGrid>
              <a:tr h="605370">
                <a:tc>
                  <a:txBody>
                    <a:bodyPr/>
                    <a:lstStyle/>
                    <a:p>
                      <a:pPr algn="r"/>
                      <a:endParaRPr lang="ru-RU" sz="2200" kern="1200" dirty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+mn-lt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93837"/>
                  </a:ext>
                </a:extLst>
              </a:tr>
              <a:tr h="203231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HSE Sans" panose="02000000000000000000" pitchFamily="2" charset="0"/>
                          <a:ea typeface="+mj-ea"/>
                          <a:cs typeface="+mj-cs"/>
                        </a:rPr>
                        <a:t>5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Академическая 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НЕуспешность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выбор будущей трудовой траектории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предпочтение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формата предпринимательства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трудовой деятельности перед  форматом гарантированного трудового договора. </a:t>
                      </a:r>
                      <a:endParaRPr lang="ru-RU" sz="2200" b="0" i="1" dirty="0" smtClean="0"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479288"/>
                  </a:ext>
                </a:extLst>
              </a:tr>
              <a:tr h="7918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j-ea"/>
                        <a:cs typeface="+mj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814070" algn="l"/>
                        </a:tabLst>
                      </a:pPr>
                      <a:endParaRPr lang="ru-RU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96876"/>
                  </a:ext>
                </a:extLst>
              </a:tr>
            </a:tbl>
          </a:graphicData>
        </a:graphic>
      </p:graphicFrame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855A79A0-722B-71DD-9E35-866653D69E27}"/>
              </a:ext>
            </a:extLst>
          </p:cNvPr>
          <p:cNvSpPr txBox="1">
            <a:spLocks/>
          </p:cNvSpPr>
          <p:nvPr/>
        </p:nvSpPr>
        <p:spPr>
          <a:xfrm>
            <a:off x="2531436" y="548721"/>
            <a:ext cx="1952908" cy="4081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Ф</a:t>
            </a:r>
            <a:r>
              <a:rPr lang="ru-RU" b="1" dirty="0" smtClean="0"/>
              <a:t>ормирование стратегий профессионального выбора учащимися  </a:t>
            </a:r>
            <a:br>
              <a:rPr lang="ru-RU" b="1" dirty="0" smtClean="0"/>
            </a:br>
            <a:r>
              <a:rPr lang="ru-RU" b="1" dirty="0" smtClean="0"/>
              <a:t>«рисковых» школ»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124744"/>
            <a:ext cx="6408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 smtClean="0"/>
              <a:t>Выписка  из материалов магистерской диссертации МС Корнеевой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308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Пирамида МАСЛОУ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Maslowsneeds_ru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4205" y="1447800"/>
            <a:ext cx="4561140" cy="4800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Пирамида РЕЗИЛЬЕНТНОСТИ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8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97152"/>
            <a:ext cx="479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Выявление проблемных зон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34290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Оформление МИССИИ школы: педсовет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8367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«Делаем» </a:t>
            </a:r>
          </a:p>
          <a:p>
            <a:r>
              <a:rPr lang="ru-RU" b="1" dirty="0" err="1" smtClean="0"/>
              <a:t>резильентность</a:t>
            </a:r>
            <a:r>
              <a:rPr lang="ru-RU" b="1" dirty="0" smtClean="0"/>
              <a:t>…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7"/>
          <a:ext cx="8268632" cy="58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14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5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 индикатора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Оптимизм административной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Доверие руководителю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Доверие друг другу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Принятие ответственности за свои решения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Аналитический стиль руководства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Саморефлексия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Ясный функционал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Стрессоустойчивость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Понимание своей роли как МИССИИ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Ориентация на достижение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5300269"/>
              </p:ext>
            </p:extLst>
          </p:nvPr>
        </p:nvGraphicFramePr>
        <p:xfrm>
          <a:off x="503238" y="530227"/>
          <a:ext cx="8268632" cy="577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14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5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 индикатора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Директивный стиль руководства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Сетевое взаимодействие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Эмпатия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Договороспособность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Навык планирования будущего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пользоваться шуткой- смехом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быть благодарным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Обеспечивать чувство защищенности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Создавать атмосферу успеха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5372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Устойчивость – наше «ВСЕ»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57673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52440"/>
            <a:ext cx="7488832" cy="477290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/>
              </a:rPr>
              <a:t>Школьный климат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Целевая установка</a:t>
            </a:r>
            <a:r>
              <a:rPr lang="ru-RU" dirty="0" smtClean="0"/>
              <a:t> -  сформировать условный рейтинг индикаторов эффективности деятельности руководителя школы в целях формирования школьного климата, обеспечивающего потенциал </a:t>
            </a:r>
            <a:r>
              <a:rPr lang="ru-RU" dirty="0" err="1" smtClean="0"/>
              <a:t>резильентности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</a:rPr>
              <a:t>И еще раз…</a:t>
            </a:r>
            <a:r>
              <a:rPr lang="ru-RU" sz="3600" b="1" dirty="0" err="1" smtClean="0">
                <a:solidFill>
                  <a:srgbClr val="002060"/>
                </a:solidFill>
                <a:effectLst/>
              </a:rPr>
              <a:t>резильентность</a:t>
            </a:r>
            <a:endParaRPr lang="ru-RU" sz="36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резильентная</a:t>
            </a:r>
            <a:r>
              <a:rPr lang="ru-RU" b="1" dirty="0" smtClean="0"/>
              <a:t>  школа» - школа с низким индексом социального благополучия (ИСБ)  школьников и стабильно повышающимся уровнем академической успешности школьников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</a:rPr>
              <a:t>Академическая </a:t>
            </a:r>
            <a:r>
              <a:rPr lang="ru-RU" sz="3600" b="1" dirty="0" err="1" smtClean="0">
                <a:solidFill>
                  <a:srgbClr val="002060"/>
                </a:solidFill>
                <a:effectLst/>
              </a:rPr>
              <a:t>неуспешность</a:t>
            </a:r>
            <a:endParaRPr lang="ru-RU" sz="36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резильентных</a:t>
            </a:r>
            <a:r>
              <a:rPr lang="ru-RU" dirty="0" smtClean="0"/>
              <a:t> школах  уровень академической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неуспешности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стабильно снижается.</a:t>
            </a:r>
          </a:p>
          <a:p>
            <a:endParaRPr lang="ru-RU" b="1" dirty="0" smtClean="0"/>
          </a:p>
          <a:p>
            <a:r>
              <a:rPr lang="ru-RU" b="1" dirty="0" smtClean="0"/>
              <a:t>Индикатором академической </a:t>
            </a:r>
            <a:r>
              <a:rPr lang="ru-RU" b="1" dirty="0" err="1" smtClean="0"/>
              <a:t>неуспешности</a:t>
            </a:r>
            <a:r>
              <a:rPr lang="ru-RU" dirty="0" smtClean="0"/>
              <a:t> является  доля учащихся, получающих </a:t>
            </a:r>
            <a:r>
              <a:rPr lang="ru-RU" b="1" dirty="0" smtClean="0"/>
              <a:t>неудовлетворительные и удовлетворительные </a:t>
            </a:r>
            <a:r>
              <a:rPr lang="ru-RU" dirty="0" smtClean="0"/>
              <a:t>оценки по аттестации ГИА и ЕГЭ.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848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</a:rPr>
              <a:t>Условный рейтинг индикаторов</a:t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( итерация №1) </a:t>
            </a:r>
            <a:endParaRPr lang="ru-RU" sz="3600" b="1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8220907"/>
              </p:ext>
            </p:extLst>
          </p:nvPr>
        </p:nvGraphicFramePr>
        <p:xfrm>
          <a:off x="1442059" y="1628800"/>
          <a:ext cx="7499350" cy="46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5924" y="6248400"/>
            <a:ext cx="206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№№Индикаторов </a:t>
            </a:r>
            <a:endParaRPr lang="ru-RU" i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267744" y="1988840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6216" y="4365104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Директивный стиль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5157192"/>
            <a:ext cx="435946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ВАЖНО: наборы индикаторов  специфицированы </a:t>
            </a:r>
          </a:p>
          <a:p>
            <a:r>
              <a:rPr lang="ru-RU" sz="1400" b="1" i="1" dirty="0" smtClean="0"/>
              <a:t>на школу (у каждой -  «свой» набор)  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37677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РАЗБРОС по индикаторам в разрезе школ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547157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2040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</a:rPr>
              <a:t>Социальная адаптация</a:t>
            </a:r>
            <a:endParaRPr lang="ru-RU" sz="36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183880" cy="4770856"/>
          </a:xfrm>
        </p:spPr>
        <p:txBody>
          <a:bodyPr>
            <a:normAutofit/>
          </a:bodyPr>
          <a:lstStyle/>
          <a:p>
            <a:r>
              <a:rPr lang="ru-RU" dirty="0" smtClean="0"/>
              <a:t>… процесс, который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отличается управляемостью </a:t>
            </a:r>
            <a:r>
              <a:rPr lang="ru-RU" dirty="0" smtClean="0"/>
              <a:t>как извне, так и самим человеком, которому необходимо адаптироваться к новым условиям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Результат социальной адаптации </a:t>
            </a:r>
            <a:r>
              <a:rPr lang="ru-RU" dirty="0" smtClean="0"/>
              <a:t>– развитие самосознания личности, формирование поведенческих паттернов, способность </a:t>
            </a:r>
            <a:r>
              <a:rPr lang="ru-RU" dirty="0" err="1" smtClean="0"/>
              <a:t>самореализоваться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Резильентность</a:t>
            </a:r>
            <a:r>
              <a:rPr lang="ru-RU" sz="3200" dirty="0" smtClean="0">
                <a:solidFill>
                  <a:srgbClr val="002060"/>
                </a:solidFill>
              </a:rPr>
              <a:t> и адаптация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е равно 4"/>
          <p:cNvSpPr/>
          <p:nvPr/>
        </p:nvSpPr>
        <p:spPr>
          <a:xfrm>
            <a:off x="4211960" y="4437112"/>
            <a:ext cx="1778496" cy="914400"/>
          </a:xfrm>
          <a:prstGeom prst="mathNot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4499992" y="1988840"/>
            <a:ext cx="1202432" cy="9144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</TotalTime>
  <Words>1117</Words>
  <Application>Microsoft Office PowerPoint</Application>
  <PresentationFormat>Экран (4:3)</PresentationFormat>
  <Paragraphs>275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Проектный перечень  индикаторов эффективности деятельности руководителей образовательной организации  в целях повышения  потенциала резильентности. </vt:lpstr>
      <vt:lpstr>Резильентность   это просто  ДРУГОЙ МИР образовательных взаимодействий  </vt:lpstr>
      <vt:lpstr>Школьный климат</vt:lpstr>
      <vt:lpstr>И еще раз…резильентность</vt:lpstr>
      <vt:lpstr>Академическая неуспешность</vt:lpstr>
      <vt:lpstr>Условный рейтинг индикаторов ( итерация №1) </vt:lpstr>
      <vt:lpstr>РАЗБРОС по индикаторам в разрезе школ</vt:lpstr>
      <vt:lpstr>Социальная адаптация</vt:lpstr>
      <vt:lpstr>Резильентность и адаптация</vt:lpstr>
      <vt:lpstr>Управленческая адаптация</vt:lpstr>
      <vt:lpstr>Что влияет на выбор профессиональной траектории?</vt:lpstr>
      <vt:lpstr>Слайд 12</vt:lpstr>
      <vt:lpstr>Характеристика выборки (рисковые)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Пирамида МАСЛОУ</vt:lpstr>
      <vt:lpstr>Пирамида РЕЗИЛЬЕНТНОСТИ</vt:lpstr>
      <vt:lpstr>Слайд 26</vt:lpstr>
      <vt:lpstr>Слайд 27</vt:lpstr>
      <vt:lpstr>Устойчивость – наше «ВСЕ»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Проектный перечень  индикаторов эффективности деятельности руководителей образовательной организации  в целях повышения  потенциала резильентности. </dc:title>
  <dc:creator>Пользователь</dc:creator>
  <cp:lastModifiedBy>Sony</cp:lastModifiedBy>
  <cp:revision>12</cp:revision>
  <dcterms:created xsi:type="dcterms:W3CDTF">2023-12-10T10:28:45Z</dcterms:created>
  <dcterms:modified xsi:type="dcterms:W3CDTF">2023-12-12T14:29:35Z</dcterms:modified>
</cp:coreProperties>
</file>